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1.xml" ContentType="application/vnd.openxmlformats-officedocument.themeOverr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2.xml" ContentType="application/vnd.openxmlformats-officedocument.themeOverr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9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1&#31456;-1-202508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file:///\\NASEPI\KU\H36\HP\&#27010;&#27841;\&#32080;&#26680;&#12398;&#32113;&#35336;2025_10&#31456;-20250829(&#21442;&#32771;)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10&#31456;-20250829(&#21442;&#32771;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1&#31456;-1-20250801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1&#31456;-2-20250801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1&#31456;-2-20250801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5&#31456;-20250829(&#21442;&#32771;)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5&#31456;-20250829(&#21442;&#32771;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4&#31456;-20250829(&#21442;&#32771;)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EPI\KU\H36\HP\&#27010;&#27841;\&#32080;&#26680;&#12398;&#32113;&#35336;2025_08&#31456;-20250829(&#21442;&#32771;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file:///\\NASEPI\KU\H36\HP\&#27010;&#27841;\&#32080;&#26680;&#12398;&#32113;&#35336;2025_10&#31456;-20250829(&#21442;&#32771;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 sz="1200" baseline="0"/>
              <a:t>新登録結核患者数と罹患率の推移</a:t>
            </a:r>
            <a:r>
              <a:rPr lang="en-US" sz="1200" baseline="0"/>
              <a:t>(2000</a:t>
            </a:r>
            <a:r>
              <a:rPr lang="ja-JP" sz="1200" baseline="0"/>
              <a:t>～</a:t>
            </a:r>
            <a:r>
              <a:rPr lang="en-US" sz="1200" baseline="0"/>
              <a:t>2024</a:t>
            </a:r>
            <a:r>
              <a:rPr lang="ja-JP" sz="1200" baseline="0"/>
              <a:t>年</a:t>
            </a:r>
            <a:r>
              <a:rPr lang="en-US" sz="1200" baseline="0"/>
              <a:t>)</a:t>
            </a:r>
            <a:endParaRPr lang="ja-JP" sz="1200" baseline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Sheet1!$B$5</c:f>
              <c:strCache>
                <c:ptCount val="1"/>
                <c:pt idx="0">
                  <c:v>新登録結核患者数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Sheet1!$A$6:$A$30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Sheet1!$B$6:$B$30</c:f>
              <c:numCache>
                <c:formatCode>#,##0_);[Red]\(#,##0\)</c:formatCode>
                <c:ptCount val="25"/>
                <c:pt idx="0">
                  <c:v>39384</c:v>
                </c:pt>
                <c:pt idx="1">
                  <c:v>35489</c:v>
                </c:pt>
                <c:pt idx="2">
                  <c:v>32828</c:v>
                </c:pt>
                <c:pt idx="3">
                  <c:v>31638</c:v>
                </c:pt>
                <c:pt idx="4">
                  <c:v>29736</c:v>
                </c:pt>
                <c:pt idx="5">
                  <c:v>28319</c:v>
                </c:pt>
                <c:pt idx="6">
                  <c:v>26384</c:v>
                </c:pt>
                <c:pt idx="7">
                  <c:v>25311</c:v>
                </c:pt>
                <c:pt idx="8">
                  <c:v>24760</c:v>
                </c:pt>
                <c:pt idx="9">
                  <c:v>24170</c:v>
                </c:pt>
                <c:pt idx="10">
                  <c:v>23261</c:v>
                </c:pt>
                <c:pt idx="11">
                  <c:v>22681</c:v>
                </c:pt>
                <c:pt idx="12">
                  <c:v>21283</c:v>
                </c:pt>
                <c:pt idx="13">
                  <c:v>20495</c:v>
                </c:pt>
                <c:pt idx="14">
                  <c:v>19615</c:v>
                </c:pt>
                <c:pt idx="15">
                  <c:v>18280</c:v>
                </c:pt>
                <c:pt idx="16">
                  <c:v>17625</c:v>
                </c:pt>
                <c:pt idx="17">
                  <c:v>16789</c:v>
                </c:pt>
                <c:pt idx="18">
                  <c:v>15590</c:v>
                </c:pt>
                <c:pt idx="19">
                  <c:v>14460</c:v>
                </c:pt>
                <c:pt idx="20">
                  <c:v>12739</c:v>
                </c:pt>
                <c:pt idx="21">
                  <c:v>11519</c:v>
                </c:pt>
                <c:pt idx="22">
                  <c:v>10235</c:v>
                </c:pt>
                <c:pt idx="23">
                  <c:v>10096</c:v>
                </c:pt>
                <c:pt idx="24">
                  <c:v>10051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37-4A1D-BE90-A9469EB77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9"/>
        <c:axId val="1847464912"/>
        <c:axId val="1847466544"/>
      </c:barChart>
      <c:lineChart>
        <c:grouping val="standard"/>
        <c:varyColors val="0"/>
        <c:ser>
          <c:idx val="0"/>
          <c:order val="1"/>
          <c:tx>
            <c:strRef>
              <c:f>Sheet1!$C$5</c:f>
              <c:strCache>
                <c:ptCount val="1"/>
                <c:pt idx="0">
                  <c:v>罹患率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8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Sheet1!$A$6:$A$30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Sheet1!$C$6:$C$30</c:f>
              <c:numCache>
                <c:formatCode>0.0_);[Red]\(0.0\)</c:formatCode>
                <c:ptCount val="25"/>
                <c:pt idx="0">
                  <c:v>31.03</c:v>
                </c:pt>
                <c:pt idx="1">
                  <c:v>27.9</c:v>
                </c:pt>
                <c:pt idx="2">
                  <c:v>25.7605</c:v>
                </c:pt>
                <c:pt idx="3">
                  <c:v>24.790900000000001</c:v>
                </c:pt>
                <c:pt idx="4">
                  <c:v>23.2883</c:v>
                </c:pt>
                <c:pt idx="5">
                  <c:v>22.1663</c:v>
                </c:pt>
                <c:pt idx="6">
                  <c:v>20.65</c:v>
                </c:pt>
                <c:pt idx="7">
                  <c:v>19.809699999999999</c:v>
                </c:pt>
                <c:pt idx="8">
                  <c:v>19.390366713888788</c:v>
                </c:pt>
                <c:pt idx="9">
                  <c:v>18.955440521240234</c:v>
                </c:pt>
                <c:pt idx="10">
                  <c:v>18.164705276489258</c:v>
                </c:pt>
                <c:pt idx="11">
                  <c:v>17.7</c:v>
                </c:pt>
                <c:pt idx="12">
                  <c:v>16.690568012817742</c:v>
                </c:pt>
                <c:pt idx="13">
                  <c:v>16.100056995537216</c:v>
                </c:pt>
                <c:pt idx="14">
                  <c:v>15.434816566352687</c:v>
                </c:pt>
                <c:pt idx="15">
                  <c:v>14.381238937377899</c:v>
                </c:pt>
                <c:pt idx="16">
                  <c:v>13.88530300118239</c:v>
                </c:pt>
                <c:pt idx="17">
                  <c:v>13.250337138171838</c:v>
                </c:pt>
                <c:pt idx="18">
                  <c:v>12.329648779791841</c:v>
                </c:pt>
                <c:pt idx="19">
                  <c:v>11.46100482671579</c:v>
                </c:pt>
                <c:pt idx="20">
                  <c:v>10.1</c:v>
                </c:pt>
                <c:pt idx="21">
                  <c:v>9.1999999999999993</c:v>
                </c:pt>
                <c:pt idx="22">
                  <c:v>8.1999999999999993</c:v>
                </c:pt>
                <c:pt idx="23">
                  <c:v>8.1</c:v>
                </c:pt>
                <c:pt idx="24">
                  <c:v>8.1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37-4A1D-BE90-A9469EB77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132736816"/>
        <c:axId val="2132742256"/>
      </c:lineChart>
      <c:catAx>
        <c:axId val="184746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847466544"/>
        <c:crosses val="autoZero"/>
        <c:auto val="1"/>
        <c:lblAlgn val="ctr"/>
        <c:lblOffset val="100"/>
        <c:tickLblSkip val="1"/>
        <c:noMultiLvlLbl val="0"/>
      </c:catAx>
      <c:valAx>
        <c:axId val="1847466544"/>
        <c:scaling>
          <c:orientation val="minMax"/>
          <c:max val="4000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新登録結核患者数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847464912"/>
        <c:crosses val="autoZero"/>
        <c:crossBetween val="between"/>
        <c:majorUnit val="10000"/>
      </c:valAx>
      <c:valAx>
        <c:axId val="2132742256"/>
        <c:scaling>
          <c:orientation val="minMax"/>
          <c:max val="35"/>
        </c:scaling>
        <c:delete val="0"/>
        <c:axPos val="r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罹患率</a:t>
                </a:r>
                <a:r>
                  <a:rPr lang="en-US"/>
                  <a:t>(</a:t>
                </a:r>
                <a:r>
                  <a:rPr lang="ja-JP"/>
                  <a:t>人口</a:t>
                </a:r>
                <a:r>
                  <a:rPr lang="en-US"/>
                  <a:t>10 </a:t>
                </a:r>
                <a:r>
                  <a:rPr lang="ja-JP"/>
                  <a:t>万人対</a:t>
                </a:r>
                <a:r>
                  <a:rPr lang="en-US"/>
                  <a:t>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2132736816"/>
        <c:crosses val="max"/>
        <c:crossBetween val="between"/>
        <c:majorUnit val="5"/>
      </c:valAx>
      <c:catAx>
        <c:axId val="213273681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2132742256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altLang="ja-JP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2022</a:t>
            </a:r>
            <a:r>
              <a:rPr lang="ja-JP" altLang="ja-JP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年新登録</a:t>
            </a:r>
            <a:r>
              <a:rPr lang="ja-JP" altLang="en-US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多剤耐性結核患者</a:t>
            </a:r>
            <a:r>
              <a:rPr lang="ja-JP" altLang="ja-JP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の</a:t>
            </a:r>
            <a:r>
              <a:rPr lang="en-US" altLang="ja-JP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2024</a:t>
            </a:r>
            <a:r>
              <a:rPr lang="ja-JP" altLang="ja-JP"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年末時治療成績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'fig1-5'!$BB$3</c:f>
              <c:strCache>
                <c:ptCount val="1"/>
                <c:pt idx="0">
                  <c:v>治療成功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'fig1-5'!$BC$3</c:f>
              <c:numCache>
                <c:formatCode>0.0_);[Red]\(0.0\)</c:formatCode>
                <c:ptCount val="1"/>
                <c:pt idx="0">
                  <c:v>59.5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41-458B-8E6C-1F61173CBE8C}"/>
            </c:ext>
          </c:extLst>
        </c:ser>
        <c:ser>
          <c:idx val="2"/>
          <c:order val="2"/>
          <c:tx>
            <c:strRef>
              <c:f>'fig1-5'!$BB$5</c:f>
              <c:strCache>
                <c:ptCount val="1"/>
                <c:pt idx="0">
                  <c:v>死亡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'fig1-5'!$BC$5</c:f>
              <c:numCache>
                <c:formatCode>0.0_);[Red]\(0.0\)</c:formatCode>
                <c:ptCount val="1"/>
                <c:pt idx="0">
                  <c:v>16.2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41-458B-8E6C-1F61173CBE8C}"/>
            </c:ext>
          </c:extLst>
        </c:ser>
        <c:ser>
          <c:idx val="3"/>
          <c:order val="3"/>
          <c:tx>
            <c:strRef>
              <c:f>'fig1-5'!$BB$6</c:f>
              <c:strCache>
                <c:ptCount val="1"/>
                <c:pt idx="0">
                  <c:v>失敗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'fig1-5'!$BC$6</c:f>
              <c:numCache>
                <c:formatCode>0.0_);[Red]\(0.0\)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41-458B-8E6C-1F61173CBE8C}"/>
            </c:ext>
          </c:extLst>
        </c:ser>
        <c:ser>
          <c:idx val="4"/>
          <c:order val="4"/>
          <c:tx>
            <c:strRef>
              <c:f>'fig1-5'!$BB$7</c:f>
              <c:strCache>
                <c:ptCount val="1"/>
                <c:pt idx="0">
                  <c:v>脱落・中断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'fig1-5'!$BC$7</c:f>
              <c:numCache>
                <c:formatCode>0.0_);[Red]\(0.0\)</c:formatCode>
                <c:ptCount val="1"/>
                <c:pt idx="0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41-458B-8E6C-1F61173CBE8C}"/>
            </c:ext>
          </c:extLst>
        </c:ser>
        <c:ser>
          <c:idx val="5"/>
          <c:order val="5"/>
          <c:tx>
            <c:strRef>
              <c:f>'fig1-5'!$BB$8</c:f>
              <c:strCache>
                <c:ptCount val="1"/>
                <c:pt idx="0">
                  <c:v>転出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'fig1-5'!$BC$8</c:f>
              <c:numCache>
                <c:formatCode>0.0_);[Red]\(0.0\)</c:formatCode>
                <c:ptCount val="1"/>
                <c:pt idx="0">
                  <c:v>21.6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E41-458B-8E6C-1F61173CBE8C}"/>
            </c:ext>
          </c:extLst>
        </c:ser>
        <c:ser>
          <c:idx val="6"/>
          <c:order val="6"/>
          <c:tx>
            <c:strRef>
              <c:f>'fig1-5'!$BB$9</c:f>
              <c:strCache>
                <c:ptCount val="1"/>
                <c:pt idx="0">
                  <c:v>治療中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'fig1-5'!$BC$9</c:f>
              <c:numCache>
                <c:formatCode>0.0_);[Red]\(0.0\)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E41-458B-8E6C-1F61173CBE8C}"/>
            </c:ext>
          </c:extLst>
        </c:ser>
        <c:ser>
          <c:idx val="7"/>
          <c:order val="7"/>
          <c:tx>
            <c:strRef>
              <c:f>'fig1-5'!$BB$10</c:f>
              <c:strCache>
                <c:ptCount val="1"/>
                <c:pt idx="0">
                  <c:v>不明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'fig1-5'!$BC$2</c:f>
              <c:strCache>
                <c:ptCount val="1"/>
                <c:pt idx="0">
                  <c:v>年齢総数
</c:v>
                </c:pt>
              </c:strCache>
            </c:strRef>
          </c:cat>
          <c:val>
            <c:numRef>
              <c:f>'fig1-5'!$BC$10</c:f>
              <c:numCache>
                <c:formatCode>0.0_);[Red]\(0.0\)</c:formatCode>
                <c:ptCount val="1"/>
                <c:pt idx="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E41-458B-8E6C-1F61173CBE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916037823"/>
        <c:axId val="1916043647"/>
        <c:extLst>
          <c:ext xmlns:c15="http://schemas.microsoft.com/office/drawing/2012/chart" uri="{02D57815-91ED-43cb-92C2-25804820EDAC}">
            <c15:filteredBarSeries>
              <c15:ser>
                <c:idx val="1"/>
                <c:order val="1"/>
                <c:tx>
                  <c:strRef>
                    <c:extLst>
                      <c:ext uri="{02D57815-91ED-43cb-92C2-25804820EDAC}">
                        <c15:formulaRef>
                          <c15:sqref>'fig1-5'!$BB$4</c15:sqref>
                        </c15:formulaRef>
                      </c:ext>
                    </c:extLst>
                    <c:strCache>
                      <c:ptCount val="1"/>
                    </c:strCache>
                  </c:strRef>
                </c:tx>
                <c:spPr>
                  <a:solidFill>
                    <a:schemeClr val="accent4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'fig1-5'!$BC$2</c15:sqref>
                        </c15:formulaRef>
                      </c:ext>
                    </c:extLst>
                    <c:strCache>
                      <c:ptCount val="1"/>
                      <c:pt idx="0">
                        <c:v>年齢総数
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'fig1-5'!$BC$4</c15:sqref>
                        </c15:formulaRef>
                      </c:ext>
                    </c:extLst>
                    <c:numCache>
                      <c:formatCode>0.0_);[Red]\(0.0\)</c:formatCode>
                      <c:ptCount val="1"/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7-5E41-458B-8E6C-1F61173CBE8C}"/>
                  </c:ext>
                </c:extLst>
              </c15:ser>
            </c15:filteredBarSeries>
          </c:ext>
        </c:extLst>
      </c:barChart>
      <c:catAx>
        <c:axId val="1916037823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16043647"/>
        <c:crosses val="autoZero"/>
        <c:auto val="1"/>
        <c:lblAlgn val="ctr"/>
        <c:lblOffset val="100"/>
        <c:noMultiLvlLbl val="0"/>
      </c:catAx>
      <c:valAx>
        <c:axId val="1916043647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19160378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ja-JP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en-US" sz="1100" baseline="0"/>
              <a:t>2023</a:t>
            </a:r>
            <a:r>
              <a:rPr lang="ja-JP" sz="1100" baseline="0"/>
              <a:t>年</a:t>
            </a:r>
            <a:r>
              <a:rPr lang="ja-JP" altLang="en-US" sz="1100" baseline="0"/>
              <a:t>新</a:t>
            </a:r>
            <a:r>
              <a:rPr lang="ja-JP" sz="1100" baseline="0"/>
              <a:t>登録潜在性結核感染症要治療者で治療を開始した者の</a:t>
            </a:r>
            <a:r>
              <a:rPr lang="en-US" sz="1100" baseline="0"/>
              <a:t>2024</a:t>
            </a:r>
            <a:r>
              <a:rPr lang="ja-JP" sz="1100" baseline="0"/>
              <a:t>年末時治療成績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'fig1-5'!$M$145</c:f>
              <c:strCache>
                <c:ptCount val="1"/>
                <c:pt idx="0">
                  <c:v>完了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'fig1-5'!$N$145:$X$145</c:f>
              <c:numCache>
                <c:formatCode>0.0</c:formatCode>
                <c:ptCount val="11"/>
                <c:pt idx="0">
                  <c:v>86.259079903147693</c:v>
                </c:pt>
                <c:pt idx="1">
                  <c:v>95.555555555555557</c:v>
                </c:pt>
                <c:pt idx="2">
                  <c:v>98.05825242718447</c:v>
                </c:pt>
                <c:pt idx="3">
                  <c:v>90.092879256965944</c:v>
                </c:pt>
                <c:pt idx="4">
                  <c:v>85.897435897435898</c:v>
                </c:pt>
                <c:pt idx="5">
                  <c:v>88.399071925754058</c:v>
                </c:pt>
                <c:pt idx="6">
                  <c:v>89.262820512820511</c:v>
                </c:pt>
                <c:pt idx="7">
                  <c:v>86.854460093896719</c:v>
                </c:pt>
                <c:pt idx="8">
                  <c:v>83.904465212876417</c:v>
                </c:pt>
                <c:pt idx="9">
                  <c:v>79.680696661828748</c:v>
                </c:pt>
                <c:pt idx="10">
                  <c:v>67.948717948717956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52-4F5C-952A-DA30BA437CFE}"/>
            </c:ext>
          </c:extLst>
        </c:ser>
        <c:ser>
          <c:idx val="1"/>
          <c:order val="1"/>
          <c:tx>
            <c:strRef>
              <c:f>'fig1-5'!$M$146</c:f>
              <c:strCache>
                <c:ptCount val="1"/>
                <c:pt idx="0">
                  <c:v>死亡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'fig1-5'!$N$146:$X$146</c:f>
              <c:numCache>
                <c:formatCode>0.0</c:formatCode>
                <c:ptCount val="11"/>
                <c:pt idx="0">
                  <c:v>3.3494753833736888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0.51282051282051277</c:v>
                </c:pt>
                <c:pt idx="5">
                  <c:v>0.23201856148491878</c:v>
                </c:pt>
                <c:pt idx="6">
                  <c:v>0.32051282051282048</c:v>
                </c:pt>
                <c:pt idx="7">
                  <c:v>2.5039123630672928</c:v>
                </c:pt>
                <c:pt idx="8">
                  <c:v>6.0228452751817239</c:v>
                </c:pt>
                <c:pt idx="9">
                  <c:v>8.5631349782293178</c:v>
                </c:pt>
                <c:pt idx="10">
                  <c:v>17.948717948717949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52-4F5C-952A-DA30BA437CFE}"/>
            </c:ext>
          </c:extLst>
        </c:ser>
        <c:ser>
          <c:idx val="2"/>
          <c:order val="2"/>
          <c:tx>
            <c:strRef>
              <c:f>'fig1-5'!$M$147</c:f>
              <c:strCache>
                <c:ptCount val="1"/>
                <c:pt idx="0">
                  <c:v>失敗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'fig1-5'!$N$147:$X$147</c:f>
              <c:numCache>
                <c:formatCode>0.0</c:formatCode>
                <c:ptCount val="11"/>
                <c:pt idx="0">
                  <c:v>0.24213075060532688</c:v>
                </c:pt>
                <c:pt idx="1">
                  <c:v>0</c:v>
                </c:pt>
                <c:pt idx="2">
                  <c:v>0</c:v>
                </c:pt>
                <c:pt idx="3">
                  <c:v>0.77399380804953566</c:v>
                </c:pt>
                <c:pt idx="4">
                  <c:v>0.25641025641025639</c:v>
                </c:pt>
                <c:pt idx="5">
                  <c:v>0</c:v>
                </c:pt>
                <c:pt idx="6">
                  <c:v>0.16025641025641024</c:v>
                </c:pt>
                <c:pt idx="7">
                  <c:v>0.3129890453834116</c:v>
                </c:pt>
                <c:pt idx="8">
                  <c:v>0.20768431983385255</c:v>
                </c:pt>
                <c:pt idx="9">
                  <c:v>0.14513788098693758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352-4F5C-952A-DA30BA437CFE}"/>
            </c:ext>
          </c:extLst>
        </c:ser>
        <c:ser>
          <c:idx val="3"/>
          <c:order val="3"/>
          <c:tx>
            <c:strRef>
              <c:f>'fig1-5'!$M$148</c:f>
              <c:strCache>
                <c:ptCount val="1"/>
                <c:pt idx="0">
                  <c:v>脱落・中断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'fig1-5'!$N$148:$X$148</c:f>
              <c:numCache>
                <c:formatCode>0.0</c:formatCode>
                <c:ptCount val="11"/>
                <c:pt idx="0">
                  <c:v>7.0016142050040351</c:v>
                </c:pt>
                <c:pt idx="1">
                  <c:v>1.2698412698412698</c:v>
                </c:pt>
                <c:pt idx="2">
                  <c:v>0</c:v>
                </c:pt>
                <c:pt idx="3">
                  <c:v>3.560371517027864</c:v>
                </c:pt>
                <c:pt idx="4">
                  <c:v>8.2051282051282044</c:v>
                </c:pt>
                <c:pt idx="5">
                  <c:v>8.1206496519721583</c:v>
                </c:pt>
                <c:pt idx="6">
                  <c:v>8.4935897435897445</c:v>
                </c:pt>
                <c:pt idx="7">
                  <c:v>8.4507042253521121</c:v>
                </c:pt>
                <c:pt idx="8">
                  <c:v>7.2689511941848393</c:v>
                </c:pt>
                <c:pt idx="9">
                  <c:v>8.417997097242381</c:v>
                </c:pt>
                <c:pt idx="10">
                  <c:v>11.538461538461538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352-4F5C-952A-DA30BA437CFE}"/>
            </c:ext>
          </c:extLst>
        </c:ser>
        <c:ser>
          <c:idx val="4"/>
          <c:order val="4"/>
          <c:tx>
            <c:strRef>
              <c:f>'fig1-5'!$M$149</c:f>
              <c:strCache>
                <c:ptCount val="1"/>
                <c:pt idx="0">
                  <c:v>転出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'fig1-5'!$N$149:$X$149</c:f>
              <c:numCache>
                <c:formatCode>0.0</c:formatCode>
                <c:ptCount val="11"/>
                <c:pt idx="0">
                  <c:v>0.80710250201775613</c:v>
                </c:pt>
                <c:pt idx="1">
                  <c:v>0.63492063492063489</c:v>
                </c:pt>
                <c:pt idx="2">
                  <c:v>0</c:v>
                </c:pt>
                <c:pt idx="3">
                  <c:v>2.9411764705882351</c:v>
                </c:pt>
                <c:pt idx="4">
                  <c:v>3.0769230769230771</c:v>
                </c:pt>
                <c:pt idx="5">
                  <c:v>0</c:v>
                </c:pt>
                <c:pt idx="6">
                  <c:v>0.32051282051282048</c:v>
                </c:pt>
                <c:pt idx="7">
                  <c:v>0.1564945226917058</c:v>
                </c:pt>
                <c:pt idx="8">
                  <c:v>0.10384215991692627</c:v>
                </c:pt>
                <c:pt idx="9">
                  <c:v>0.29027576197387517</c:v>
                </c:pt>
                <c:pt idx="10">
                  <c:v>0.64102564102564097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352-4F5C-952A-DA30BA437CFE}"/>
            </c:ext>
          </c:extLst>
        </c:ser>
        <c:ser>
          <c:idx val="5"/>
          <c:order val="5"/>
          <c:tx>
            <c:strRef>
              <c:f>'fig1-5'!$M$150</c:f>
              <c:strCache>
                <c:ptCount val="1"/>
                <c:pt idx="0">
                  <c:v>治療中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'fig1-5'!$N$150:$X$150</c:f>
              <c:numCache>
                <c:formatCode>0.0</c:formatCode>
                <c:ptCount val="11"/>
                <c:pt idx="0">
                  <c:v>2.1993543179983859</c:v>
                </c:pt>
                <c:pt idx="1">
                  <c:v>2.2222222222222223</c:v>
                </c:pt>
                <c:pt idx="2">
                  <c:v>0.97087378640776689</c:v>
                </c:pt>
                <c:pt idx="3">
                  <c:v>2.4767801857585141</c:v>
                </c:pt>
                <c:pt idx="4">
                  <c:v>1.7948717948717947</c:v>
                </c:pt>
                <c:pt idx="5">
                  <c:v>3.2482598607888629</c:v>
                </c:pt>
                <c:pt idx="6">
                  <c:v>1.4423076923076923</c:v>
                </c:pt>
                <c:pt idx="7">
                  <c:v>1.7214397496087637</c:v>
                </c:pt>
                <c:pt idx="8">
                  <c:v>2.2845275181723781</c:v>
                </c:pt>
                <c:pt idx="9">
                  <c:v>2.7576197387518144</c:v>
                </c:pt>
                <c:pt idx="10">
                  <c:v>1.9230769230769231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352-4F5C-952A-DA30BA437CFE}"/>
            </c:ext>
          </c:extLst>
        </c:ser>
        <c:ser>
          <c:idx val="6"/>
          <c:order val="6"/>
          <c:tx>
            <c:strRef>
              <c:f>'fig1-5'!$M$151</c:f>
              <c:strCache>
                <c:ptCount val="1"/>
                <c:pt idx="0">
                  <c:v>不明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'fig1-5'!$N$144:$X$144</c:f>
              <c:strCache>
                <c:ptCount val="11"/>
                <c:pt idx="0">
                  <c:v>全年齢</c:v>
                </c:pt>
                <c:pt idx="1">
                  <c:v>0-9歳
</c:v>
                </c:pt>
                <c:pt idx="2">
                  <c:v>10-19歳
</c:v>
                </c:pt>
                <c:pt idx="3">
                  <c:v>20-29歳
</c:v>
                </c:pt>
                <c:pt idx="4">
                  <c:v>30-39歳
</c:v>
                </c:pt>
                <c:pt idx="5">
                  <c:v>40-49歳
</c:v>
                </c:pt>
                <c:pt idx="6">
                  <c:v>50-59歳
</c:v>
                </c:pt>
                <c:pt idx="7">
                  <c:v>60-69歳
</c:v>
                </c:pt>
                <c:pt idx="8">
                  <c:v>70-79歳
</c:v>
                </c:pt>
                <c:pt idx="9">
                  <c:v>80-89歳
</c:v>
                </c:pt>
                <c:pt idx="10">
                  <c:v>90歳以上
</c:v>
                </c:pt>
              </c:strCache>
            </c:strRef>
          </c:cat>
          <c:val>
            <c:numRef>
              <c:f>'fig1-5'!$N$151:$X$151</c:f>
              <c:numCache>
                <c:formatCode>0.0</c:formatCode>
                <c:ptCount val="11"/>
                <c:pt idx="0">
                  <c:v>0.14124293785310735</c:v>
                </c:pt>
                <c:pt idx="1">
                  <c:v>0.31746031746031744</c:v>
                </c:pt>
                <c:pt idx="2">
                  <c:v>0.97087378640776689</c:v>
                </c:pt>
                <c:pt idx="3">
                  <c:v>0.15479876160990713</c:v>
                </c:pt>
                <c:pt idx="4">
                  <c:v>0.25641025641025639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0.20768431983385255</c:v>
                </c:pt>
                <c:pt idx="9">
                  <c:v>0.14513788098693758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52-4F5C-952A-DA30BA437C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633663656"/>
        <c:axId val="633656096"/>
      </c:barChart>
      <c:catAx>
        <c:axId val="6336636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33656096"/>
        <c:crosses val="autoZero"/>
        <c:auto val="1"/>
        <c:lblAlgn val="ctr"/>
        <c:lblOffset val="100"/>
        <c:noMultiLvlLbl val="0"/>
      </c:catAx>
      <c:valAx>
        <c:axId val="633656096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33663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/>
              <a:t>新登録結核患者の性・年齢分布</a:t>
            </a:r>
            <a:r>
              <a:rPr lang="en-US"/>
              <a:t>(2024</a:t>
            </a:r>
            <a:r>
              <a:rPr lang="ja-JP"/>
              <a:t>年</a:t>
            </a:r>
            <a:r>
              <a:rPr lang="en-US"/>
              <a:t>)</a:t>
            </a:r>
            <a:endParaRPr lang="ja-JP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'Sheet1 (2)'!$V$18</c:f>
              <c:strCache>
                <c:ptCount val="1"/>
                <c:pt idx="0">
                  <c:v>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'Sheet1 (2)'!$W$17:$AO$17</c:f>
              <c:strCache>
                <c:ptCount val="19"/>
                <c:pt idx="0">
                  <c:v>0～4歳</c:v>
                </c:pt>
                <c:pt idx="1">
                  <c:v>5～9歳</c:v>
                </c:pt>
                <c:pt idx="2">
                  <c:v>10～14歳</c:v>
                </c:pt>
                <c:pt idx="3">
                  <c:v>15～19歳</c:v>
                </c:pt>
                <c:pt idx="4">
                  <c:v>20～24歳</c:v>
                </c:pt>
                <c:pt idx="5">
                  <c:v>25～29歳</c:v>
                </c:pt>
                <c:pt idx="6">
                  <c:v>30～34歳</c:v>
                </c:pt>
                <c:pt idx="7">
                  <c:v>35～39歳</c:v>
                </c:pt>
                <c:pt idx="8">
                  <c:v>40～44歳</c:v>
                </c:pt>
                <c:pt idx="9">
                  <c:v>45～49歳</c:v>
                </c:pt>
                <c:pt idx="10">
                  <c:v>50～54歳</c:v>
                </c:pt>
                <c:pt idx="11">
                  <c:v>55～59歳</c:v>
                </c:pt>
                <c:pt idx="12">
                  <c:v>60～64歳</c:v>
                </c:pt>
                <c:pt idx="13">
                  <c:v>65～69歳</c:v>
                </c:pt>
                <c:pt idx="14">
                  <c:v>70～74歳</c:v>
                </c:pt>
                <c:pt idx="15">
                  <c:v>75～79歳</c:v>
                </c:pt>
                <c:pt idx="16">
                  <c:v>80～84歳</c:v>
                </c:pt>
                <c:pt idx="17">
                  <c:v>85～89歳</c:v>
                </c:pt>
                <c:pt idx="18">
                  <c:v>90歳以上</c:v>
                </c:pt>
              </c:strCache>
            </c:strRef>
          </c:cat>
          <c:val>
            <c:numRef>
              <c:f>'Sheet1 (2)'!$W$18:$AO$18</c:f>
              <c:numCache>
                <c:formatCode>#,##0_);[Red]\(#,##0\)</c:formatCode>
                <c:ptCount val="19"/>
                <c:pt idx="0">
                  <c:v>9</c:v>
                </c:pt>
                <c:pt idx="1">
                  <c:v>4</c:v>
                </c:pt>
                <c:pt idx="2">
                  <c:v>3</c:v>
                </c:pt>
                <c:pt idx="3">
                  <c:v>56</c:v>
                </c:pt>
                <c:pt idx="4">
                  <c:v>362</c:v>
                </c:pt>
                <c:pt idx="5">
                  <c:v>301</c:v>
                </c:pt>
                <c:pt idx="6">
                  <c:v>183</c:v>
                </c:pt>
                <c:pt idx="7">
                  <c:v>118</c:v>
                </c:pt>
                <c:pt idx="8">
                  <c:v>119</c:v>
                </c:pt>
                <c:pt idx="9">
                  <c:v>140</c:v>
                </c:pt>
                <c:pt idx="10">
                  <c:v>220</c:v>
                </c:pt>
                <c:pt idx="11">
                  <c:v>254</c:v>
                </c:pt>
                <c:pt idx="12">
                  <c:v>248</c:v>
                </c:pt>
                <c:pt idx="13">
                  <c:v>285</c:v>
                </c:pt>
                <c:pt idx="14">
                  <c:v>470</c:v>
                </c:pt>
                <c:pt idx="15">
                  <c:v>712</c:v>
                </c:pt>
                <c:pt idx="16">
                  <c:v>830</c:v>
                </c:pt>
                <c:pt idx="17">
                  <c:v>803</c:v>
                </c:pt>
                <c:pt idx="18">
                  <c:v>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2FD-4048-BC1F-A59624D168BE}"/>
            </c:ext>
          </c:extLst>
        </c:ser>
        <c:ser>
          <c:idx val="1"/>
          <c:order val="1"/>
          <c:tx>
            <c:strRef>
              <c:f>'Sheet1 (2)'!$V$19</c:f>
              <c:strCache>
                <c:ptCount val="1"/>
                <c:pt idx="0">
                  <c:v>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'Sheet1 (2)'!$W$17:$AO$17</c:f>
              <c:strCache>
                <c:ptCount val="19"/>
                <c:pt idx="0">
                  <c:v>0～4歳</c:v>
                </c:pt>
                <c:pt idx="1">
                  <c:v>5～9歳</c:v>
                </c:pt>
                <c:pt idx="2">
                  <c:v>10～14歳</c:v>
                </c:pt>
                <c:pt idx="3">
                  <c:v>15～19歳</c:v>
                </c:pt>
                <c:pt idx="4">
                  <c:v>20～24歳</c:v>
                </c:pt>
                <c:pt idx="5">
                  <c:v>25～29歳</c:v>
                </c:pt>
                <c:pt idx="6">
                  <c:v>30～34歳</c:v>
                </c:pt>
                <c:pt idx="7">
                  <c:v>35～39歳</c:v>
                </c:pt>
                <c:pt idx="8">
                  <c:v>40～44歳</c:v>
                </c:pt>
                <c:pt idx="9">
                  <c:v>45～49歳</c:v>
                </c:pt>
                <c:pt idx="10">
                  <c:v>50～54歳</c:v>
                </c:pt>
                <c:pt idx="11">
                  <c:v>55～59歳</c:v>
                </c:pt>
                <c:pt idx="12">
                  <c:v>60～64歳</c:v>
                </c:pt>
                <c:pt idx="13">
                  <c:v>65～69歳</c:v>
                </c:pt>
                <c:pt idx="14">
                  <c:v>70～74歳</c:v>
                </c:pt>
                <c:pt idx="15">
                  <c:v>75～79歳</c:v>
                </c:pt>
                <c:pt idx="16">
                  <c:v>80～84歳</c:v>
                </c:pt>
                <c:pt idx="17">
                  <c:v>85～89歳</c:v>
                </c:pt>
                <c:pt idx="18">
                  <c:v>90歳以上</c:v>
                </c:pt>
              </c:strCache>
            </c:strRef>
          </c:cat>
          <c:val>
            <c:numRef>
              <c:f>'Sheet1 (2)'!$W$19:$AO$19</c:f>
              <c:numCache>
                <c:formatCode>#,##0_);[Red]\(#,##0\)</c:formatCode>
                <c:ptCount val="19"/>
                <c:pt idx="0">
                  <c:v>10</c:v>
                </c:pt>
                <c:pt idx="1">
                  <c:v>0</c:v>
                </c:pt>
                <c:pt idx="2">
                  <c:v>4</c:v>
                </c:pt>
                <c:pt idx="3">
                  <c:v>40</c:v>
                </c:pt>
                <c:pt idx="4">
                  <c:v>314</c:v>
                </c:pt>
                <c:pt idx="5">
                  <c:v>313</c:v>
                </c:pt>
                <c:pt idx="6">
                  <c:v>169</c:v>
                </c:pt>
                <c:pt idx="7">
                  <c:v>121</c:v>
                </c:pt>
                <c:pt idx="8">
                  <c:v>110</c:v>
                </c:pt>
                <c:pt idx="9">
                  <c:v>99</c:v>
                </c:pt>
                <c:pt idx="10">
                  <c:v>125</c:v>
                </c:pt>
                <c:pt idx="11">
                  <c:v>136</c:v>
                </c:pt>
                <c:pt idx="12">
                  <c:v>125</c:v>
                </c:pt>
                <c:pt idx="13">
                  <c:v>135</c:v>
                </c:pt>
                <c:pt idx="14">
                  <c:v>214</c:v>
                </c:pt>
                <c:pt idx="15">
                  <c:v>357</c:v>
                </c:pt>
                <c:pt idx="16">
                  <c:v>568</c:v>
                </c:pt>
                <c:pt idx="17">
                  <c:v>657</c:v>
                </c:pt>
                <c:pt idx="18">
                  <c:v>796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2FD-4048-BC1F-A59624D168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3"/>
        <c:overlap val="-27"/>
        <c:axId val="2132738448"/>
        <c:axId val="2132744432"/>
      </c:barChart>
      <c:catAx>
        <c:axId val="2132738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2132744432"/>
        <c:crosses val="autoZero"/>
        <c:auto val="1"/>
        <c:lblAlgn val="ctr"/>
        <c:lblOffset val="100"/>
        <c:noMultiLvlLbl val="0"/>
      </c:catAx>
      <c:valAx>
        <c:axId val="2132744432"/>
        <c:scaling>
          <c:orientation val="minMax"/>
          <c:max val="9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 altLang="en-US"/>
                  <a:t>新登録結核</a:t>
                </a:r>
                <a:r>
                  <a:rPr lang="ja-JP"/>
                  <a:t>患者数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2132738448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/>
              <a:t>新登録結核患者の年齢階級別割合の推移</a:t>
            </a:r>
            <a:r>
              <a:rPr lang="en-US"/>
              <a:t>(2000</a:t>
            </a:r>
            <a:r>
              <a:rPr lang="ja-JP"/>
              <a:t>～</a:t>
            </a:r>
            <a:r>
              <a:rPr lang="en-US"/>
              <a:t>2024</a:t>
            </a:r>
            <a:r>
              <a:rPr lang="ja-JP"/>
              <a:t>年</a:t>
            </a:r>
            <a:r>
              <a:rPr lang="en-US"/>
              <a:t>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Sheet1!$A$6</c:f>
              <c:strCache>
                <c:ptCount val="1"/>
                <c:pt idx="0">
                  <c:v>0-64歳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Sheet1!$B$6:$Z$6</c:f>
              <c:numCache>
                <c:formatCode>0.0_);[Red]\(0.0\)</c:formatCode>
                <c:ptCount val="25"/>
                <c:pt idx="0">
                  <c:v>51.668190127970753</c:v>
                </c:pt>
                <c:pt idx="1">
                  <c:v>50.776296880723606</c:v>
                </c:pt>
                <c:pt idx="2">
                  <c:v>49.652735469720966</c:v>
                </c:pt>
                <c:pt idx="3">
                  <c:v>48.179404513559646</c:v>
                </c:pt>
                <c:pt idx="4">
                  <c:v>47.941888619854723</c:v>
                </c:pt>
                <c:pt idx="5">
                  <c:v>47.180338288781385</c:v>
                </c:pt>
                <c:pt idx="6">
                  <c:v>45.49727107337781</c:v>
                </c:pt>
                <c:pt idx="7">
                  <c:v>44.336454505946037</c:v>
                </c:pt>
                <c:pt idx="8">
                  <c:v>43.279483037156702</c:v>
                </c:pt>
                <c:pt idx="9">
                  <c:v>42.031443938767069</c:v>
                </c:pt>
                <c:pt idx="10">
                  <c:v>40.909677141997335</c:v>
                </c:pt>
                <c:pt idx="11">
                  <c:v>39.350116837881927</c:v>
                </c:pt>
                <c:pt idx="12">
                  <c:v>37.475919748155803</c:v>
                </c:pt>
                <c:pt idx="13">
                  <c:v>35.393998536228352</c:v>
                </c:pt>
                <c:pt idx="14">
                  <c:v>34.62656130512363</c:v>
                </c:pt>
                <c:pt idx="15">
                  <c:v>33.446389496717728</c:v>
                </c:pt>
                <c:pt idx="16">
                  <c:v>33.378723404255318</c:v>
                </c:pt>
                <c:pt idx="17">
                  <c:v>33.313479063672638</c:v>
                </c:pt>
                <c:pt idx="18">
                  <c:v>33.309813983322641</c:v>
                </c:pt>
                <c:pt idx="19">
                  <c:v>32.904564315352694</c:v>
                </c:pt>
                <c:pt idx="20">
                  <c:v>31.525237459769212</c:v>
                </c:pt>
                <c:pt idx="21">
                  <c:v>31.139855890268255</c:v>
                </c:pt>
                <c:pt idx="22">
                  <c:v>29.760625305324869</c:v>
                </c:pt>
                <c:pt idx="23">
                  <c:v>33.240887480190175</c:v>
                </c:pt>
                <c:pt idx="24" formatCode="0.0">
                  <c:v>35.64819420953139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A0-4F53-BD60-9B4E678B87F8}"/>
            </c:ext>
          </c:extLst>
        </c:ser>
        <c:ser>
          <c:idx val="1"/>
          <c:order val="1"/>
          <c:tx>
            <c:strRef>
              <c:f>Sheet1!$A$7</c:f>
              <c:strCache>
                <c:ptCount val="1"/>
                <c:pt idx="0">
                  <c:v>65-69歳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Sheet1!$B$7:$Z$7</c:f>
              <c:numCache>
                <c:formatCode>0.0_);[Red]\(0.0\)</c:formatCode>
                <c:ptCount val="25"/>
                <c:pt idx="0">
                  <c:v>9.5978062157221213</c:v>
                </c:pt>
                <c:pt idx="1">
                  <c:v>9.6001577953732138</c:v>
                </c:pt>
                <c:pt idx="2">
                  <c:v>8.8521993420251004</c:v>
                </c:pt>
                <c:pt idx="3">
                  <c:v>8.8785637524495851</c:v>
                </c:pt>
                <c:pt idx="4">
                  <c:v>8.1450094161958564</c:v>
                </c:pt>
                <c:pt idx="5">
                  <c:v>7.9240086161234506</c:v>
                </c:pt>
                <c:pt idx="6">
                  <c:v>7.546240145542753</c:v>
                </c:pt>
                <c:pt idx="7">
                  <c:v>7.7713247204772626</c:v>
                </c:pt>
                <c:pt idx="8">
                  <c:v>7.8150242326332791</c:v>
                </c:pt>
                <c:pt idx="9">
                  <c:v>7.8196110881257761</c:v>
                </c:pt>
                <c:pt idx="10">
                  <c:v>7.8500494389751081</c:v>
                </c:pt>
                <c:pt idx="11">
                  <c:v>6.8427318019487675</c:v>
                </c:pt>
                <c:pt idx="12">
                  <c:v>6.9304139454024334</c:v>
                </c:pt>
                <c:pt idx="13">
                  <c:v>7.1724810929494991</c:v>
                </c:pt>
                <c:pt idx="14">
                  <c:v>7.1322967117002296</c:v>
                </c:pt>
                <c:pt idx="15">
                  <c:v>7.6641137855579871</c:v>
                </c:pt>
                <c:pt idx="16">
                  <c:v>7.6085106382978722</c:v>
                </c:pt>
                <c:pt idx="17">
                  <c:v>7.6419083923997846</c:v>
                </c:pt>
                <c:pt idx="18">
                  <c:v>6.8120590121872997</c:v>
                </c:pt>
                <c:pt idx="19">
                  <c:v>5.9751037344398341</c:v>
                </c:pt>
                <c:pt idx="20">
                  <c:v>5.8952822042546513</c:v>
                </c:pt>
                <c:pt idx="21">
                  <c:v>5.3650490493966485</c:v>
                </c:pt>
                <c:pt idx="22">
                  <c:v>5.2760136785539817</c:v>
                </c:pt>
                <c:pt idx="23">
                  <c:v>4.6354992076069728</c:v>
                </c:pt>
                <c:pt idx="24" formatCode="0.0">
                  <c:v>4.1786886876927669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9A0-4F53-BD60-9B4E678B87F8}"/>
            </c:ext>
          </c:extLst>
        </c:ser>
        <c:ser>
          <c:idx val="2"/>
          <c:order val="2"/>
          <c:tx>
            <c:strRef>
              <c:f>Sheet1!$A$8</c:f>
              <c:strCache>
                <c:ptCount val="1"/>
                <c:pt idx="0">
                  <c:v>70-74歳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Sheet1!$B$8:$Z$8</c:f>
              <c:numCache>
                <c:formatCode>0.0_);[Red]\(0.0\)</c:formatCode>
                <c:ptCount val="25"/>
                <c:pt idx="0">
                  <c:v>11.712878326223848</c:v>
                </c:pt>
                <c:pt idx="1">
                  <c:v>11.034405026909747</c:v>
                </c:pt>
                <c:pt idx="2">
                  <c:v>11.246496892896308</c:v>
                </c:pt>
                <c:pt idx="3">
                  <c:v>10.635944117832986</c:v>
                </c:pt>
                <c:pt idx="4">
                  <c:v>10.290556900726392</c:v>
                </c:pt>
                <c:pt idx="5">
                  <c:v>9.968572336593807</c:v>
                </c:pt>
                <c:pt idx="6">
                  <c:v>10.324439053972105</c:v>
                </c:pt>
                <c:pt idx="7">
                  <c:v>9.9679981035913237</c:v>
                </c:pt>
                <c:pt idx="8">
                  <c:v>10.036348949919224</c:v>
                </c:pt>
                <c:pt idx="9">
                  <c:v>8.9366983864294571</c:v>
                </c:pt>
                <c:pt idx="10">
                  <c:v>8.9935944284424565</c:v>
                </c:pt>
                <c:pt idx="11">
                  <c:v>8.8796790264979499</c:v>
                </c:pt>
                <c:pt idx="12">
                  <c:v>9.3219940797819856</c:v>
                </c:pt>
                <c:pt idx="13">
                  <c:v>9.0363503293486218</c:v>
                </c:pt>
                <c:pt idx="14">
                  <c:v>9.2072393576344638</c:v>
                </c:pt>
                <c:pt idx="15">
                  <c:v>8.9496717724288839</c:v>
                </c:pt>
                <c:pt idx="16">
                  <c:v>7.9773049645390071</c:v>
                </c:pt>
                <c:pt idx="17">
                  <c:v>8.0588480552742876</c:v>
                </c:pt>
                <c:pt idx="18">
                  <c:v>8.0372033354714567</c:v>
                </c:pt>
                <c:pt idx="19">
                  <c:v>8.1051175656984782</c:v>
                </c:pt>
                <c:pt idx="20">
                  <c:v>8.430803045764975</c:v>
                </c:pt>
                <c:pt idx="21">
                  <c:v>8.7768035419741288</c:v>
                </c:pt>
                <c:pt idx="22">
                  <c:v>8.9008304836345875</c:v>
                </c:pt>
                <c:pt idx="23">
                  <c:v>8.369651347068146</c:v>
                </c:pt>
                <c:pt idx="24" formatCode="0.0">
                  <c:v>6.8052930056710776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9A0-4F53-BD60-9B4E678B87F8}"/>
            </c:ext>
          </c:extLst>
        </c:ser>
        <c:ser>
          <c:idx val="3"/>
          <c:order val="3"/>
          <c:tx>
            <c:strRef>
              <c:f>Sheet1!$A$9</c:f>
              <c:strCache>
                <c:ptCount val="1"/>
                <c:pt idx="0">
                  <c:v>75-79歳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Sheet1!$B$9:$Z$9</c:f>
              <c:numCache>
                <c:formatCode>0.0_);[Red]\(0.0\)</c:formatCode>
                <c:ptCount val="25"/>
                <c:pt idx="0">
                  <c:v>10.745480398131221</c:v>
                </c:pt>
                <c:pt idx="1">
                  <c:v>11.228831468905858</c:v>
                </c:pt>
                <c:pt idx="2">
                  <c:v>11.995857195077374</c:v>
                </c:pt>
                <c:pt idx="3">
                  <c:v>12.415449775586321</c:v>
                </c:pt>
                <c:pt idx="4">
                  <c:v>12.688323917137476</c:v>
                </c:pt>
                <c:pt idx="5">
                  <c:v>12.390974257565592</c:v>
                </c:pt>
                <c:pt idx="6">
                  <c:v>12.829745300181928</c:v>
                </c:pt>
                <c:pt idx="7">
                  <c:v>12.389870016988661</c:v>
                </c:pt>
                <c:pt idx="8">
                  <c:v>12.273828756058158</c:v>
                </c:pt>
                <c:pt idx="9">
                  <c:v>12.362432767894084</c:v>
                </c:pt>
                <c:pt idx="10">
                  <c:v>12.501612140492671</c:v>
                </c:pt>
                <c:pt idx="11">
                  <c:v>12.614082271504785</c:v>
                </c:pt>
                <c:pt idx="12">
                  <c:v>12.268007329793731</c:v>
                </c:pt>
                <c:pt idx="13">
                  <c:v>12.232251768724078</c:v>
                </c:pt>
                <c:pt idx="14">
                  <c:v>11.328065256181494</c:v>
                </c:pt>
                <c:pt idx="15">
                  <c:v>11.602844638949673</c:v>
                </c:pt>
                <c:pt idx="16">
                  <c:v>11.353191489361702</c:v>
                </c:pt>
                <c:pt idx="17">
                  <c:v>10.923819167311931</c:v>
                </c:pt>
                <c:pt idx="18">
                  <c:v>11.173829377806287</c:v>
                </c:pt>
                <c:pt idx="19">
                  <c:v>11.327800829875519</c:v>
                </c:pt>
                <c:pt idx="20">
                  <c:v>11.562917026454196</c:v>
                </c:pt>
                <c:pt idx="21">
                  <c:v>10.678010243944787</c:v>
                </c:pt>
                <c:pt idx="22">
                  <c:v>11.284807034684905</c:v>
                </c:pt>
                <c:pt idx="23">
                  <c:v>10.875594294770206</c:v>
                </c:pt>
                <c:pt idx="24" formatCode="0.0">
                  <c:v>10.635757636056113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9A0-4F53-BD60-9B4E678B87F8}"/>
            </c:ext>
          </c:extLst>
        </c:ser>
        <c:ser>
          <c:idx val="4"/>
          <c:order val="4"/>
          <c:tx>
            <c:strRef>
              <c:f>Sheet1!$A$10</c:f>
              <c:strCache>
                <c:ptCount val="1"/>
                <c:pt idx="0">
                  <c:v>80-84歳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Sheet1!$B$10:$Z$10</c:f>
              <c:numCache>
                <c:formatCode>0.0_);[Red]\(0.0\)</c:formatCode>
                <c:ptCount val="25"/>
                <c:pt idx="0">
                  <c:v>8.2825512898639033</c:v>
                </c:pt>
                <c:pt idx="1">
                  <c:v>8.6871988503479951</c:v>
                </c:pt>
                <c:pt idx="2">
                  <c:v>9.3121725356403076</c:v>
                </c:pt>
                <c:pt idx="3">
                  <c:v>9.9121309817308294</c:v>
                </c:pt>
                <c:pt idx="4">
                  <c:v>10.337637880010762</c:v>
                </c:pt>
                <c:pt idx="5">
                  <c:v>11.321021222500795</c:v>
                </c:pt>
                <c:pt idx="6">
                  <c:v>11.711643420254699</c:v>
                </c:pt>
                <c:pt idx="7">
                  <c:v>12.966694322626527</c:v>
                </c:pt>
                <c:pt idx="8">
                  <c:v>13.02907915993538</c:v>
                </c:pt>
                <c:pt idx="9">
                  <c:v>13.984278030616467</c:v>
                </c:pt>
                <c:pt idx="10">
                  <c:v>13.731137956235759</c:v>
                </c:pt>
                <c:pt idx="11">
                  <c:v>14.571667915876723</c:v>
                </c:pt>
                <c:pt idx="12">
                  <c:v>14.565615749659353</c:v>
                </c:pt>
                <c:pt idx="13">
                  <c:v>15.037814101000244</c:v>
                </c:pt>
                <c:pt idx="14">
                  <c:v>15.034412439459595</c:v>
                </c:pt>
                <c:pt idx="15">
                  <c:v>15.076586433260394</c:v>
                </c:pt>
                <c:pt idx="16">
                  <c:v>14.632624113475176</c:v>
                </c:pt>
                <c:pt idx="17">
                  <c:v>14.342724402882839</c:v>
                </c:pt>
                <c:pt idx="18">
                  <c:v>13.919178960872355</c:v>
                </c:pt>
                <c:pt idx="19">
                  <c:v>13.492392807745505</c:v>
                </c:pt>
                <c:pt idx="20">
                  <c:v>13.980689222073947</c:v>
                </c:pt>
                <c:pt idx="21">
                  <c:v>13.811962843996875</c:v>
                </c:pt>
                <c:pt idx="22">
                  <c:v>14.196384953590622</c:v>
                </c:pt>
                <c:pt idx="23">
                  <c:v>13.886687797147385</c:v>
                </c:pt>
                <c:pt idx="24" formatCode="0.0">
                  <c:v>13.90906377474878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9A0-4F53-BD60-9B4E678B87F8}"/>
            </c:ext>
          </c:extLst>
        </c:ser>
        <c:ser>
          <c:idx val="5"/>
          <c:order val="5"/>
          <c:tx>
            <c:strRef>
              <c:f>Sheet1!$A$11</c:f>
              <c:strCache>
                <c:ptCount val="1"/>
                <c:pt idx="0">
                  <c:v>85-89歳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Sheet1!$B$11:$Z$11</c:f>
              <c:numCache>
                <c:formatCode>0.0_);[Red]\(0.0\)</c:formatCode>
                <c:ptCount val="25"/>
                <c:pt idx="0">
                  <c:v>5.5860247816372128</c:v>
                </c:pt>
                <c:pt idx="1">
                  <c:v>5.9934064076192621</c:v>
                </c:pt>
                <c:pt idx="2">
                  <c:v>6.2416230047520411</c:v>
                </c:pt>
                <c:pt idx="3">
                  <c:v>6.5996586383462921</c:v>
                </c:pt>
                <c:pt idx="4">
                  <c:v>6.8435566316922252</c:v>
                </c:pt>
                <c:pt idx="5">
                  <c:v>7.2424873759666646</c:v>
                </c:pt>
                <c:pt idx="6">
                  <c:v>7.8077622801697997</c:v>
                </c:pt>
                <c:pt idx="7">
                  <c:v>8.1387539014657655</c:v>
                </c:pt>
                <c:pt idx="8">
                  <c:v>8.921647819063006</c:v>
                </c:pt>
                <c:pt idx="9">
                  <c:v>9.5986760446834918</c:v>
                </c:pt>
                <c:pt idx="10">
                  <c:v>10.442371351188685</c:v>
                </c:pt>
                <c:pt idx="11">
                  <c:v>11.428067545522683</c:v>
                </c:pt>
                <c:pt idx="12">
                  <c:v>12.465347930272989</c:v>
                </c:pt>
                <c:pt idx="13">
                  <c:v>13.535008538667967</c:v>
                </c:pt>
                <c:pt idx="14">
                  <c:v>14.295182258475656</c:v>
                </c:pt>
                <c:pt idx="15">
                  <c:v>14.00984682713348</c:v>
                </c:pt>
                <c:pt idx="16">
                  <c:v>14.519148936170211</c:v>
                </c:pt>
                <c:pt idx="17">
                  <c:v>14.378462088272084</c:v>
                </c:pt>
                <c:pt idx="18">
                  <c:v>15.163566388710711</c:v>
                </c:pt>
                <c:pt idx="19">
                  <c:v>14.59197786998617</c:v>
                </c:pt>
                <c:pt idx="20">
                  <c:v>14.954078028102677</c:v>
                </c:pt>
                <c:pt idx="21">
                  <c:v>16.051740602482855</c:v>
                </c:pt>
                <c:pt idx="22">
                  <c:v>16.668295065950169</c:v>
                </c:pt>
                <c:pt idx="23">
                  <c:v>15.035657686212362</c:v>
                </c:pt>
                <c:pt idx="24" formatCode="0.0">
                  <c:v>14.525917819122474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9A0-4F53-BD60-9B4E678B87F8}"/>
            </c:ext>
          </c:extLst>
        </c:ser>
        <c:ser>
          <c:idx val="6"/>
          <c:order val="6"/>
          <c:tx>
            <c:strRef>
              <c:f>Sheet1!$A$12</c:f>
              <c:strCache>
                <c:ptCount val="1"/>
                <c:pt idx="0">
                  <c:v>90歳以上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numRef>
              <c:f>Sheet1!$B$5:$Z$5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Sheet1!$B$12:$Z$12</c:f>
              <c:numCache>
                <c:formatCode>0.0_);[Red]\(0.0\)</c:formatCode>
                <c:ptCount val="25"/>
                <c:pt idx="0">
                  <c:v>2.4070688604509445</c:v>
                </c:pt>
                <c:pt idx="1">
                  <c:v>2.6797035701203189</c:v>
                </c:pt>
                <c:pt idx="2">
                  <c:v>2.6989155598879004</c:v>
                </c:pt>
                <c:pt idx="3">
                  <c:v>3.3788482204943424</c:v>
                </c:pt>
                <c:pt idx="4">
                  <c:v>3.7530266343825671</c:v>
                </c:pt>
                <c:pt idx="5">
                  <c:v>3.9725979024683076</c:v>
                </c:pt>
                <c:pt idx="6">
                  <c:v>4.2828987265009095</c:v>
                </c:pt>
                <c:pt idx="7">
                  <c:v>4.4289044289044286</c:v>
                </c:pt>
                <c:pt idx="8">
                  <c:v>4.6445880452342481</c:v>
                </c:pt>
                <c:pt idx="9">
                  <c:v>5.266859743483657</c:v>
                </c:pt>
                <c:pt idx="10">
                  <c:v>5.5715575426679846</c:v>
                </c:pt>
                <c:pt idx="11">
                  <c:v>6.3136546007671619</c:v>
                </c:pt>
                <c:pt idx="12">
                  <c:v>6.9727012169337037</c:v>
                </c:pt>
                <c:pt idx="13">
                  <c:v>7.5237862893388634</c:v>
                </c:pt>
                <c:pt idx="14">
                  <c:v>8.3762426714249294</c:v>
                </c:pt>
                <c:pt idx="15">
                  <c:v>9.2505470459518602</c:v>
                </c:pt>
                <c:pt idx="16">
                  <c:v>10.530496453900708</c:v>
                </c:pt>
                <c:pt idx="17">
                  <c:v>11.340758830186431</c:v>
                </c:pt>
                <c:pt idx="18">
                  <c:v>11.58434894162925</c:v>
                </c:pt>
                <c:pt idx="19">
                  <c:v>13.603042876901798</c:v>
                </c:pt>
                <c:pt idx="20">
                  <c:v>13.650993013580342</c:v>
                </c:pt>
                <c:pt idx="21">
                  <c:v>14.176577827936454</c:v>
                </c:pt>
                <c:pt idx="22">
                  <c:v>13.913043478260869</c:v>
                </c:pt>
                <c:pt idx="23">
                  <c:v>13.956022187004754</c:v>
                </c:pt>
                <c:pt idx="24" formatCode="0.0">
                  <c:v>14.297084867177395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A0-4F53-BD60-9B4E678B87F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"/>
        <c:overlap val="100"/>
        <c:axId val="-730478864"/>
        <c:axId val="-730475600"/>
      </c:barChart>
      <c:catAx>
        <c:axId val="-73047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-730475600"/>
        <c:crosses val="autoZero"/>
        <c:auto val="1"/>
        <c:lblAlgn val="ctr"/>
        <c:lblOffset val="100"/>
        <c:noMultiLvlLbl val="0"/>
      </c:catAx>
      <c:valAx>
        <c:axId val="-730475600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新登録結核患者総数に対する割合</a:t>
                </a:r>
                <a:r>
                  <a:rPr lang="en-US"/>
                  <a:t>(%)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-7304788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/>
              <a:t>新登録小児結核患者数の推移</a:t>
            </a:r>
            <a:r>
              <a:rPr lang="en-US"/>
              <a:t>(2000</a:t>
            </a:r>
            <a:r>
              <a:rPr lang="ja-JP"/>
              <a:t>～</a:t>
            </a:r>
            <a:r>
              <a:rPr lang="en-US"/>
              <a:t>2024</a:t>
            </a:r>
            <a:r>
              <a:rPr lang="ja-JP"/>
              <a:t>年</a:t>
            </a:r>
            <a:r>
              <a:rPr lang="en-US"/>
              <a:t>)</a:t>
            </a:r>
            <a:endParaRPr lang="ja-JP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Sheet3!$B$71</c:f>
              <c:strCache>
                <c:ptCount val="1"/>
                <c:pt idx="0">
                  <c:v>小児結核届出患者数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Sheet3!$A$72:$A$96</c:f>
              <c:numCache>
                <c:formatCode>General</c:formatCode>
                <c:ptCount val="25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  <c:pt idx="21">
                  <c:v>2021</c:v>
                </c:pt>
                <c:pt idx="22">
                  <c:v>2022</c:v>
                </c:pt>
                <c:pt idx="23">
                  <c:v>2023</c:v>
                </c:pt>
                <c:pt idx="24">
                  <c:v>2024</c:v>
                </c:pt>
              </c:numCache>
            </c:numRef>
          </c:cat>
          <c:val>
            <c:numRef>
              <c:f>Sheet3!$B$72:$B$96</c:f>
              <c:numCache>
                <c:formatCode>General</c:formatCode>
                <c:ptCount val="25"/>
                <c:pt idx="0">
                  <c:v>220</c:v>
                </c:pt>
                <c:pt idx="1">
                  <c:v>195</c:v>
                </c:pt>
                <c:pt idx="2">
                  <c:v>155</c:v>
                </c:pt>
                <c:pt idx="3">
                  <c:v>127</c:v>
                </c:pt>
                <c:pt idx="4">
                  <c:v>117</c:v>
                </c:pt>
                <c:pt idx="5">
                  <c:v>117</c:v>
                </c:pt>
                <c:pt idx="6">
                  <c:v>85</c:v>
                </c:pt>
                <c:pt idx="7">
                  <c:v>92</c:v>
                </c:pt>
                <c:pt idx="8">
                  <c:v>95</c:v>
                </c:pt>
                <c:pt idx="9">
                  <c:v>73</c:v>
                </c:pt>
                <c:pt idx="10">
                  <c:v>89</c:v>
                </c:pt>
                <c:pt idx="11">
                  <c:v>84</c:v>
                </c:pt>
                <c:pt idx="12">
                  <c:v>63</c:v>
                </c:pt>
                <c:pt idx="13">
                  <c:v>66</c:v>
                </c:pt>
                <c:pt idx="14">
                  <c:v>49</c:v>
                </c:pt>
                <c:pt idx="15">
                  <c:v>51</c:v>
                </c:pt>
                <c:pt idx="16">
                  <c:v>59</c:v>
                </c:pt>
                <c:pt idx="17">
                  <c:v>59</c:v>
                </c:pt>
                <c:pt idx="18">
                  <c:v>51</c:v>
                </c:pt>
                <c:pt idx="19">
                  <c:v>38</c:v>
                </c:pt>
                <c:pt idx="20">
                  <c:v>52</c:v>
                </c:pt>
                <c:pt idx="21">
                  <c:v>29</c:v>
                </c:pt>
                <c:pt idx="22">
                  <c:v>35</c:v>
                </c:pt>
                <c:pt idx="23">
                  <c:v>37</c:v>
                </c:pt>
                <c:pt idx="24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CD-4CDC-8FEB-6A60CB70631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0099936"/>
        <c:axId val="590100296"/>
      </c:barChart>
      <c:catAx>
        <c:axId val="590099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590100296"/>
        <c:crosses val="autoZero"/>
        <c:auto val="1"/>
        <c:lblAlgn val="ctr"/>
        <c:lblOffset val="100"/>
        <c:noMultiLvlLbl val="0"/>
      </c:catAx>
      <c:valAx>
        <c:axId val="590100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小児結核</a:t>
                </a:r>
                <a:r>
                  <a:rPr lang="en-US"/>
                  <a:t>(0</a:t>
                </a:r>
                <a:r>
                  <a:rPr lang="ja-JP"/>
                  <a:t>～</a:t>
                </a:r>
                <a:r>
                  <a:rPr lang="en-US"/>
                  <a:t>14</a:t>
                </a:r>
                <a:r>
                  <a:rPr lang="ja-JP"/>
                  <a:t>歳</a:t>
                </a:r>
                <a:r>
                  <a:rPr lang="en-US"/>
                  <a:t>)</a:t>
                </a:r>
                <a:r>
                  <a:rPr lang="ja-JP"/>
                  <a:t>新登録患者数</a:t>
                </a:r>
                <a:r>
                  <a:rPr lang="en-US"/>
                  <a:t>(</a:t>
                </a:r>
                <a:r>
                  <a:rPr lang="ja-JP"/>
                  <a:t>人</a:t>
                </a:r>
                <a:r>
                  <a:rPr lang="en-US"/>
                  <a:t>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590099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ja-JP" sz="1100"/>
              <a:t>外国出生新登録結核患者数の推移</a:t>
            </a:r>
            <a:r>
              <a:rPr lang="en-US" sz="1100"/>
              <a:t>(2010</a:t>
            </a:r>
            <a:r>
              <a:rPr lang="ja-JP" sz="1100"/>
              <a:t>年～</a:t>
            </a:r>
            <a:r>
              <a:rPr lang="en-US" sz="1100"/>
              <a:t>2024</a:t>
            </a:r>
            <a:r>
              <a:rPr lang="ja-JP" sz="1100"/>
              <a:t>年</a:t>
            </a:r>
            <a:r>
              <a:rPr lang="en-US" sz="1100"/>
              <a:t>)</a:t>
            </a:r>
            <a:endParaRPr lang="ja-JP" sz="1100"/>
          </a:p>
        </c:rich>
      </c:tx>
      <c:layout>
        <c:manualLayout>
          <c:xMode val="edge"/>
          <c:yMode val="edge"/>
          <c:x val="0.35416357144953375"/>
          <c:y val="1.068216624180715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年齢階層別年次推移!$B$17</c:f>
              <c:strCache>
                <c:ptCount val="1"/>
                <c:pt idx="0">
                  <c:v>外国出生新登録結核患者数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年齢階層別年次推移!$A$18:$A$32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cat>
          <c:val>
            <c:numRef>
              <c:f>年齢階層別年次推移!$B$18:$B$32</c:f>
              <c:numCache>
                <c:formatCode>#,##0_);[Red]\(#,##0\)</c:formatCode>
                <c:ptCount val="15"/>
                <c:pt idx="0">
                  <c:v>952</c:v>
                </c:pt>
                <c:pt idx="1">
                  <c:v>921</c:v>
                </c:pt>
                <c:pt idx="2">
                  <c:v>1069</c:v>
                </c:pt>
                <c:pt idx="3">
                  <c:v>1064</c:v>
                </c:pt>
                <c:pt idx="4">
                  <c:v>1101</c:v>
                </c:pt>
                <c:pt idx="5">
                  <c:v>1164</c:v>
                </c:pt>
                <c:pt idx="6">
                  <c:v>1338</c:v>
                </c:pt>
                <c:pt idx="7">
                  <c:v>1530</c:v>
                </c:pt>
                <c:pt idx="8">
                  <c:v>1667</c:v>
                </c:pt>
                <c:pt idx="9">
                  <c:v>1541</c:v>
                </c:pt>
                <c:pt idx="10">
                  <c:v>1411</c:v>
                </c:pt>
                <c:pt idx="11">
                  <c:v>1313</c:v>
                </c:pt>
                <c:pt idx="12">
                  <c:v>1214</c:v>
                </c:pt>
                <c:pt idx="13">
                  <c:v>1619</c:v>
                </c:pt>
                <c:pt idx="14">
                  <c:v>1980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B7-4C27-BBD9-887044D47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0529456"/>
        <c:axId val="670522976"/>
      </c:barChart>
      <c:catAx>
        <c:axId val="6705294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70522976"/>
        <c:crosses val="autoZero"/>
        <c:auto val="1"/>
        <c:lblAlgn val="ctr"/>
        <c:lblOffset val="100"/>
        <c:noMultiLvlLbl val="0"/>
      </c:catAx>
      <c:valAx>
        <c:axId val="670522976"/>
        <c:scaling>
          <c:orientation val="minMax"/>
          <c:max val="17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游ゴシック" panose="020B0400000000000000" pitchFamily="50" charset="-128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外国出生新登録結核患者数</a:t>
                </a:r>
                <a:r>
                  <a:rPr lang="en-US"/>
                  <a:t>(</a:t>
                </a:r>
                <a:r>
                  <a:rPr lang="ja-JP"/>
                  <a:t>人</a:t>
                </a:r>
                <a:r>
                  <a:rPr lang="en-US"/>
                  <a:t>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70529456"/>
        <c:crosses val="autoZero"/>
        <c:crossBetween val="between"/>
        <c:majorUnit val="1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 sz="1200" baseline="0"/>
              <a:t>外国出生新登録結核患者数</a:t>
            </a:r>
            <a:r>
              <a:rPr lang="ja-JP" altLang="en-US" sz="1200" baseline="0"/>
              <a:t>上位</a:t>
            </a:r>
            <a:r>
              <a:rPr lang="en-US" sz="1200" baseline="0"/>
              <a:t>6</a:t>
            </a:r>
            <a:r>
              <a:rPr lang="ja-JP" sz="1200" baseline="0"/>
              <a:t>カ国の年次推移、</a:t>
            </a:r>
            <a:r>
              <a:rPr lang="en-US" sz="1200" baseline="0"/>
              <a:t>2010</a:t>
            </a:r>
            <a:r>
              <a:rPr lang="ja-JP" sz="1200" baseline="0"/>
              <a:t>～</a:t>
            </a:r>
            <a:r>
              <a:rPr lang="en-US" sz="1200" baseline="0"/>
              <a:t>2024</a:t>
            </a:r>
            <a:r>
              <a:rPr lang="ja-JP" sz="1200" baseline="0"/>
              <a:t>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scatterChart>
        <c:scatterStyle val="lineMarker"/>
        <c:varyColors val="0"/>
        <c:ser>
          <c:idx val="0"/>
          <c:order val="0"/>
          <c:tx>
            <c:strRef>
              <c:f>主要6カ国患者数年次数位!$B$2</c:f>
              <c:strCache>
                <c:ptCount val="1"/>
                <c:pt idx="0">
                  <c:v>インドネシア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38100">
                <a:solidFill>
                  <a:schemeClr val="accent1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主要6カ国患者数年次数位!$B$3:$B$17</c:f>
              <c:numCache>
                <c:formatCode>0_);[Red]\(0\)</c:formatCode>
                <c:ptCount val="15"/>
                <c:pt idx="0">
                  <c:v>64</c:v>
                </c:pt>
                <c:pt idx="1">
                  <c:v>49</c:v>
                </c:pt>
                <c:pt idx="2">
                  <c:v>57</c:v>
                </c:pt>
                <c:pt idx="3">
                  <c:v>57</c:v>
                </c:pt>
                <c:pt idx="4">
                  <c:v>53</c:v>
                </c:pt>
                <c:pt idx="5">
                  <c:v>78</c:v>
                </c:pt>
                <c:pt idx="6">
                  <c:v>90</c:v>
                </c:pt>
                <c:pt idx="7">
                  <c:v>121</c:v>
                </c:pt>
                <c:pt idx="8">
                  <c:v>171</c:v>
                </c:pt>
                <c:pt idx="9">
                  <c:v>160</c:v>
                </c:pt>
                <c:pt idx="10">
                  <c:v>147</c:v>
                </c:pt>
                <c:pt idx="11">
                  <c:v>134</c:v>
                </c:pt>
                <c:pt idx="12">
                  <c:v>177</c:v>
                </c:pt>
                <c:pt idx="13">
                  <c:v>231</c:v>
                </c:pt>
                <c:pt idx="14">
                  <c:v>423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57F1-4416-9F6D-EA47B7E57A7A}"/>
            </c:ext>
          </c:extLst>
        </c:ser>
        <c:ser>
          <c:idx val="1"/>
          <c:order val="1"/>
          <c:tx>
            <c:strRef>
              <c:f>主要6カ国患者数年次数位!$C$2</c:f>
              <c:strCache>
                <c:ptCount val="1"/>
                <c:pt idx="0">
                  <c:v>フィリピン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38100">
                <a:solidFill>
                  <a:schemeClr val="accent2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主要6カ国患者数年次数位!$C$3:$C$17</c:f>
              <c:numCache>
                <c:formatCode>0_);[Red]\(0\)</c:formatCode>
                <c:ptCount val="15"/>
                <c:pt idx="0">
                  <c:v>216</c:v>
                </c:pt>
                <c:pt idx="1">
                  <c:v>218</c:v>
                </c:pt>
                <c:pt idx="2">
                  <c:v>290</c:v>
                </c:pt>
                <c:pt idx="3">
                  <c:v>256</c:v>
                </c:pt>
                <c:pt idx="4">
                  <c:v>292</c:v>
                </c:pt>
                <c:pt idx="5">
                  <c:v>284</c:v>
                </c:pt>
                <c:pt idx="6">
                  <c:v>318</c:v>
                </c:pt>
                <c:pt idx="7">
                  <c:v>321</c:v>
                </c:pt>
                <c:pt idx="8">
                  <c:v>340</c:v>
                </c:pt>
                <c:pt idx="9">
                  <c:v>308</c:v>
                </c:pt>
                <c:pt idx="10">
                  <c:v>315</c:v>
                </c:pt>
                <c:pt idx="11">
                  <c:v>284</c:v>
                </c:pt>
                <c:pt idx="12">
                  <c:v>252</c:v>
                </c:pt>
                <c:pt idx="13">
                  <c:v>317</c:v>
                </c:pt>
                <c:pt idx="14">
                  <c:v>331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57F1-4416-9F6D-EA47B7E57A7A}"/>
            </c:ext>
          </c:extLst>
        </c:ser>
        <c:ser>
          <c:idx val="2"/>
          <c:order val="2"/>
          <c:tx>
            <c:strRef>
              <c:f>主要6カ国患者数年次数位!$D$2</c:f>
              <c:strCache>
                <c:ptCount val="1"/>
                <c:pt idx="0">
                  <c:v>ネパール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38100">
                <a:solidFill>
                  <a:schemeClr val="accent3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主要6カ国患者数年次数位!$D$3:$D$17</c:f>
              <c:numCache>
                <c:formatCode>0_);[Red]\(0\)</c:formatCode>
                <c:ptCount val="15"/>
                <c:pt idx="0">
                  <c:v>39</c:v>
                </c:pt>
                <c:pt idx="1">
                  <c:v>38</c:v>
                </c:pt>
                <c:pt idx="2">
                  <c:v>42</c:v>
                </c:pt>
                <c:pt idx="3">
                  <c:v>65</c:v>
                </c:pt>
                <c:pt idx="4">
                  <c:v>88</c:v>
                </c:pt>
                <c:pt idx="5">
                  <c:v>108</c:v>
                </c:pt>
                <c:pt idx="6">
                  <c:v>135</c:v>
                </c:pt>
                <c:pt idx="7">
                  <c:v>164</c:v>
                </c:pt>
                <c:pt idx="8">
                  <c:v>170</c:v>
                </c:pt>
                <c:pt idx="9">
                  <c:v>146</c:v>
                </c:pt>
                <c:pt idx="10">
                  <c:v>143</c:v>
                </c:pt>
                <c:pt idx="11">
                  <c:v>113</c:v>
                </c:pt>
                <c:pt idx="12">
                  <c:v>138</c:v>
                </c:pt>
                <c:pt idx="13">
                  <c:v>229</c:v>
                </c:pt>
                <c:pt idx="14">
                  <c:v>293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2-57F1-4416-9F6D-EA47B7E57A7A}"/>
            </c:ext>
          </c:extLst>
        </c:ser>
        <c:ser>
          <c:idx val="3"/>
          <c:order val="3"/>
          <c:tx>
            <c:strRef>
              <c:f>主要6カ国患者数年次数位!$E$2</c:f>
              <c:strCache>
                <c:ptCount val="1"/>
                <c:pt idx="0">
                  <c:v>ミャンマー</c:v>
                </c:pt>
              </c:strCache>
            </c:strRef>
          </c:tx>
          <c:spPr>
            <a:ln w="38100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38100">
                <a:solidFill>
                  <a:schemeClr val="accent4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主要6カ国患者数年次数位!$E$3:$E$17</c:f>
              <c:numCache>
                <c:formatCode>0_);[Red]\(0\)</c:formatCode>
                <c:ptCount val="15"/>
                <c:pt idx="0">
                  <c:v>36</c:v>
                </c:pt>
                <c:pt idx="1">
                  <c:v>13</c:v>
                </c:pt>
                <c:pt idx="2">
                  <c:v>20</c:v>
                </c:pt>
                <c:pt idx="3">
                  <c:v>23</c:v>
                </c:pt>
                <c:pt idx="4">
                  <c:v>34</c:v>
                </c:pt>
                <c:pt idx="5">
                  <c:v>23</c:v>
                </c:pt>
                <c:pt idx="6">
                  <c:v>58</c:v>
                </c:pt>
                <c:pt idx="7">
                  <c:v>80</c:v>
                </c:pt>
                <c:pt idx="8">
                  <c:v>101</c:v>
                </c:pt>
                <c:pt idx="9">
                  <c:v>53</c:v>
                </c:pt>
                <c:pt idx="10">
                  <c:v>88</c:v>
                </c:pt>
                <c:pt idx="11">
                  <c:v>85</c:v>
                </c:pt>
                <c:pt idx="12">
                  <c:v>99</c:v>
                </c:pt>
                <c:pt idx="13">
                  <c:v>155</c:v>
                </c:pt>
                <c:pt idx="14">
                  <c:v>280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3-57F1-4416-9F6D-EA47B7E57A7A}"/>
            </c:ext>
          </c:extLst>
        </c:ser>
        <c:ser>
          <c:idx val="4"/>
          <c:order val="4"/>
          <c:tx>
            <c:strRef>
              <c:f>主要6カ国患者数年次数位!$F$2</c:f>
              <c:strCache>
                <c:ptCount val="1"/>
                <c:pt idx="0">
                  <c:v>ベトナム</c:v>
                </c:pt>
              </c:strCache>
            </c:strRef>
          </c:tx>
          <c:spPr>
            <a:ln w="38100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38100">
                <a:solidFill>
                  <a:schemeClr val="accent5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主要6カ国患者数年次数位!$F$3:$F$17</c:f>
              <c:numCache>
                <c:formatCode>0_);[Red]\(0\)</c:formatCode>
                <c:ptCount val="15"/>
                <c:pt idx="0">
                  <c:v>24</c:v>
                </c:pt>
                <c:pt idx="1">
                  <c:v>52</c:v>
                </c:pt>
                <c:pt idx="2">
                  <c:v>63</c:v>
                </c:pt>
                <c:pt idx="3">
                  <c:v>68</c:v>
                </c:pt>
                <c:pt idx="4">
                  <c:v>109</c:v>
                </c:pt>
                <c:pt idx="5">
                  <c:v>135</c:v>
                </c:pt>
                <c:pt idx="6">
                  <c:v>212</c:v>
                </c:pt>
                <c:pt idx="7">
                  <c:v>257</c:v>
                </c:pt>
                <c:pt idx="8">
                  <c:v>289</c:v>
                </c:pt>
                <c:pt idx="9">
                  <c:v>331</c:v>
                </c:pt>
                <c:pt idx="10">
                  <c:v>287</c:v>
                </c:pt>
                <c:pt idx="11">
                  <c:v>263</c:v>
                </c:pt>
                <c:pt idx="12">
                  <c:v>188</c:v>
                </c:pt>
                <c:pt idx="13">
                  <c:v>272</c:v>
                </c:pt>
                <c:pt idx="14">
                  <c:v>252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4-57F1-4416-9F6D-EA47B7E57A7A}"/>
            </c:ext>
          </c:extLst>
        </c:ser>
        <c:ser>
          <c:idx val="5"/>
          <c:order val="5"/>
          <c:tx>
            <c:strRef>
              <c:f>主要6カ国患者数年次数位!$G$2</c:f>
              <c:strCache>
                <c:ptCount val="1"/>
                <c:pt idx="0">
                  <c:v>中国</c:v>
                </c:pt>
              </c:strCache>
            </c:strRef>
          </c:tx>
          <c:spPr>
            <a:ln w="38100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38100">
                <a:solidFill>
                  <a:schemeClr val="accent6"/>
                </a:solidFill>
              </a:ln>
              <a:effectLst/>
            </c:spPr>
          </c:marker>
          <c:xVal>
            <c:numRef>
              <c:f>主要6カ国患者数年次数位!$A$3:$A$17</c:f>
              <c:numCache>
                <c:formatCode>General</c:formatCode>
                <c:ptCount val="1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  <c:pt idx="9">
                  <c:v>2019</c:v>
                </c:pt>
                <c:pt idx="10">
                  <c:v>2020</c:v>
                </c:pt>
                <c:pt idx="11">
                  <c:v>2021</c:v>
                </c:pt>
                <c:pt idx="12">
                  <c:v>2022</c:v>
                </c:pt>
                <c:pt idx="13">
                  <c:v>2023</c:v>
                </c:pt>
                <c:pt idx="14">
                  <c:v>2024</c:v>
                </c:pt>
              </c:numCache>
            </c:numRef>
          </c:xVal>
          <c:yVal>
            <c:numRef>
              <c:f>主要6カ国患者数年次数位!$G$3:$G$17</c:f>
              <c:numCache>
                <c:formatCode>0_);[Red]\(0\)</c:formatCode>
                <c:ptCount val="15"/>
                <c:pt idx="0">
                  <c:v>273</c:v>
                </c:pt>
                <c:pt idx="1">
                  <c:v>273</c:v>
                </c:pt>
                <c:pt idx="2">
                  <c:v>294</c:v>
                </c:pt>
                <c:pt idx="3">
                  <c:v>292</c:v>
                </c:pt>
                <c:pt idx="4">
                  <c:v>259</c:v>
                </c:pt>
                <c:pt idx="5">
                  <c:v>249</c:v>
                </c:pt>
                <c:pt idx="6">
                  <c:v>272</c:v>
                </c:pt>
                <c:pt idx="7">
                  <c:v>258</c:v>
                </c:pt>
                <c:pt idx="8">
                  <c:v>274</c:v>
                </c:pt>
                <c:pt idx="9">
                  <c:v>253</c:v>
                </c:pt>
                <c:pt idx="10">
                  <c:v>152</c:v>
                </c:pt>
                <c:pt idx="11">
                  <c:v>152</c:v>
                </c:pt>
                <c:pt idx="12">
                  <c:v>134</c:v>
                </c:pt>
                <c:pt idx="13">
                  <c:v>148</c:v>
                </c:pt>
                <c:pt idx="14">
                  <c:v>104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57F1-4416-9F6D-EA47B7E57A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724578992"/>
        <c:axId val="724580072"/>
      </c:scatterChart>
      <c:valAx>
        <c:axId val="724578992"/>
        <c:scaling>
          <c:orientation val="minMax"/>
          <c:max val="2024"/>
          <c:min val="2010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724580072"/>
        <c:crosses val="autoZero"/>
        <c:crossBetween val="midCat"/>
        <c:majorUnit val="1"/>
      </c:valAx>
      <c:valAx>
        <c:axId val="724580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外国出生新登録結核患者数</a:t>
                </a:r>
                <a:r>
                  <a:rPr lang="en-US"/>
                  <a:t>(</a:t>
                </a:r>
                <a:r>
                  <a:rPr lang="ja-JP"/>
                  <a:t>人</a:t>
                </a:r>
                <a:r>
                  <a:rPr lang="en-US"/>
                  <a:t>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0_);[Red]\(0\)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724578992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 sz="1000" baseline="0"/>
              <a:t>新登録肺結核患者で菌陽性</a:t>
            </a:r>
            <a:r>
              <a:rPr lang="en-US" sz="1000" baseline="0"/>
              <a:t>*</a:t>
            </a:r>
            <a:r>
              <a:rPr lang="ja-JP" sz="1000" baseline="0"/>
              <a:t>感受性結果把握者のうち初回治療の者の</a:t>
            </a:r>
            <a:endParaRPr lang="en-US" sz="1000" baseline="0"/>
          </a:p>
          <a:p>
            <a:pPr>
              <a:defRPr/>
            </a:pPr>
            <a:r>
              <a:rPr lang="ja-JP" sz="1000" baseline="0"/>
              <a:t>薬剤耐性割合、</a:t>
            </a:r>
            <a:r>
              <a:rPr lang="en-US" sz="1000" baseline="0"/>
              <a:t>2012</a:t>
            </a:r>
            <a:r>
              <a:rPr lang="ja-JP" sz="1000" baseline="0"/>
              <a:t>年～</a:t>
            </a:r>
            <a:r>
              <a:rPr lang="en-US" sz="1000" baseline="0"/>
              <a:t>2024</a:t>
            </a:r>
            <a:r>
              <a:rPr lang="ja-JP" sz="1000" baseline="0"/>
              <a:t>年</a:t>
            </a:r>
          </a:p>
        </c:rich>
      </c:tx>
      <c:layout>
        <c:manualLayout>
          <c:xMode val="edge"/>
          <c:yMode val="edge"/>
          <c:x val="0.24679035847072811"/>
          <c:y val="1.51048512762678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'fig2'!$B$11</c:f>
              <c:strCache>
                <c:ptCount val="1"/>
                <c:pt idx="0">
                  <c:v>INH耐性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'fig2'!$A$12:$A$24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'fig2'!$B$12:$B$24</c:f>
              <c:numCache>
                <c:formatCode>0.0_);[Red]\(0.0\)</c:formatCode>
                <c:ptCount val="13"/>
                <c:pt idx="0">
                  <c:v>4.0385617509119331</c:v>
                </c:pt>
                <c:pt idx="1">
                  <c:v>4.5492603963159368</c:v>
                </c:pt>
                <c:pt idx="2">
                  <c:v>4.0540540540540544</c:v>
                </c:pt>
                <c:pt idx="3">
                  <c:v>4.4428871758934827</c:v>
                </c:pt>
                <c:pt idx="4">
                  <c:v>4.3418521571860405</c:v>
                </c:pt>
                <c:pt idx="5">
                  <c:v>4.6088457962544824</c:v>
                </c:pt>
                <c:pt idx="6">
                  <c:v>4.6364012694908237</c:v>
                </c:pt>
                <c:pt idx="7">
                  <c:v>5.0999999999999996</c:v>
                </c:pt>
                <c:pt idx="8">
                  <c:v>5.2652895909275008</c:v>
                </c:pt>
                <c:pt idx="9">
                  <c:v>4.728950403690888</c:v>
                </c:pt>
                <c:pt idx="10">
                  <c:v>4.6678635547576297</c:v>
                </c:pt>
                <c:pt idx="11">
                  <c:v>5.3</c:v>
                </c:pt>
                <c:pt idx="12">
                  <c:v>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EA-4BD5-8C86-3F59B9D4AE7E}"/>
            </c:ext>
          </c:extLst>
        </c:ser>
        <c:ser>
          <c:idx val="1"/>
          <c:order val="1"/>
          <c:tx>
            <c:strRef>
              <c:f>'fig2'!$C$11</c:f>
              <c:strCache>
                <c:ptCount val="1"/>
                <c:pt idx="0">
                  <c:v>RFP耐性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'fig2'!$A$12:$A$24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'fig2'!$C$12:$C$24</c:f>
              <c:numCache>
                <c:formatCode>0.0_);[Red]\(0.0\)</c:formatCode>
                <c:ptCount val="13"/>
                <c:pt idx="0">
                  <c:v>0.59927045336112561</c:v>
                </c:pt>
                <c:pt idx="1">
                  <c:v>0.58610103265420044</c:v>
                </c:pt>
                <c:pt idx="2">
                  <c:v>0.81644144144144137</c:v>
                </c:pt>
                <c:pt idx="3">
                  <c:v>0.81289418360196219</c:v>
                </c:pt>
                <c:pt idx="4">
                  <c:v>0.76944215443803243</c:v>
                </c:pt>
                <c:pt idx="5">
                  <c:v>0.8633284632753353</c:v>
                </c:pt>
                <c:pt idx="6">
                  <c:v>0.97971574444597775</c:v>
                </c:pt>
                <c:pt idx="7">
                  <c:v>0.8</c:v>
                </c:pt>
                <c:pt idx="8">
                  <c:v>0.89104900769542328</c:v>
                </c:pt>
                <c:pt idx="9">
                  <c:v>1.107266435986159</c:v>
                </c:pt>
                <c:pt idx="10">
                  <c:v>0.82072326237496784</c:v>
                </c:pt>
                <c:pt idx="11">
                  <c:v>1</c:v>
                </c:pt>
                <c:pt idx="12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EA-4BD5-8C86-3F59B9D4AE7E}"/>
            </c:ext>
          </c:extLst>
        </c:ser>
        <c:ser>
          <c:idx val="2"/>
          <c:order val="2"/>
          <c:tx>
            <c:strRef>
              <c:f>'fig2'!$D$11</c:f>
              <c:strCache>
                <c:ptCount val="1"/>
                <c:pt idx="0">
                  <c:v>MDR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'fig2'!$A$12:$A$24</c:f>
              <c:numCache>
                <c:formatCode>General</c:formatCode>
                <c:ptCount val="13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  <c:pt idx="11">
                  <c:v>2023</c:v>
                </c:pt>
                <c:pt idx="12">
                  <c:v>2024</c:v>
                </c:pt>
              </c:numCache>
            </c:numRef>
          </c:cat>
          <c:val>
            <c:numRef>
              <c:f>'fig2'!$D$12:$D$24</c:f>
              <c:numCache>
                <c:formatCode>0.0_);[Red]\(0.0\)</c:formatCode>
                <c:ptCount val="13"/>
                <c:pt idx="0">
                  <c:v>0.49504950495049505</c:v>
                </c:pt>
                <c:pt idx="1">
                  <c:v>0.43259838124476691</c:v>
                </c:pt>
                <c:pt idx="2">
                  <c:v>0.56306306306306309</c:v>
                </c:pt>
                <c:pt idx="3">
                  <c:v>0.46250875963559912</c:v>
                </c:pt>
                <c:pt idx="4">
                  <c:v>0.50838142346798565</c:v>
                </c:pt>
                <c:pt idx="5">
                  <c:v>0.5711249833975296</c:v>
                </c:pt>
                <c:pt idx="6">
                  <c:v>0.60714778529046498</c:v>
                </c:pt>
                <c:pt idx="7">
                  <c:v>0.6</c:v>
                </c:pt>
                <c:pt idx="8">
                  <c:v>0.62778452814904817</c:v>
                </c:pt>
                <c:pt idx="9">
                  <c:v>0.83044982698961944</c:v>
                </c:pt>
                <c:pt idx="10">
                  <c:v>0.53859964093357271</c:v>
                </c:pt>
                <c:pt idx="11">
                  <c:v>0.6</c:v>
                </c:pt>
                <c:pt idx="12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CEA-4BD5-8C86-3F59B9D4AE7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14835024"/>
        <c:axId val="414845360"/>
      </c:lineChart>
      <c:catAx>
        <c:axId val="4148350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14845360"/>
        <c:crosses val="autoZero"/>
        <c:auto val="1"/>
        <c:lblAlgn val="ctr"/>
        <c:lblOffset val="100"/>
        <c:noMultiLvlLbl val="0"/>
      </c:catAx>
      <c:valAx>
        <c:axId val="414845360"/>
        <c:scaling>
          <c:orientation val="minMax"/>
          <c:max val="7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/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耐性割合</a:t>
                </a:r>
                <a:r>
                  <a:rPr lang="en-US"/>
                  <a:t>(%)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0.0_);[Red]\(0.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414835024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r>
              <a:rPr lang="ja-JP" sz="1200" baseline="0"/>
              <a:t>新登録潜在性結核感染症要治療者数、</a:t>
            </a:r>
            <a:r>
              <a:rPr lang="en-US" sz="1200" baseline="0"/>
              <a:t>2007</a:t>
            </a:r>
            <a:r>
              <a:rPr lang="ja-JP" sz="1200" baseline="0"/>
              <a:t>～</a:t>
            </a:r>
            <a:r>
              <a:rPr lang="en-US" sz="1200" baseline="0"/>
              <a:t>2024</a:t>
            </a:r>
            <a:r>
              <a:rPr lang="ja-JP" sz="1200" baseline="0"/>
              <a:t>年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患者数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numRef>
              <c:f>Sheet1!$A$2:$A$19</c:f>
              <c:numCache>
                <c:formatCode>General</c:formatCode>
                <c:ptCount val="18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  <c:pt idx="16">
                  <c:v>2023</c:v>
                </c:pt>
                <c:pt idx="17">
                  <c:v>2024</c:v>
                </c:pt>
              </c:numCache>
            </c:numRef>
          </c:cat>
          <c:val>
            <c:numRef>
              <c:f>Sheet1!$B$2:$B$19</c:f>
              <c:numCache>
                <c:formatCode>General</c:formatCode>
                <c:ptCount val="18"/>
                <c:pt idx="0">
                  <c:v>2959</c:v>
                </c:pt>
                <c:pt idx="1">
                  <c:v>4832</c:v>
                </c:pt>
                <c:pt idx="2">
                  <c:v>4119</c:v>
                </c:pt>
                <c:pt idx="3">
                  <c:v>4930</c:v>
                </c:pt>
                <c:pt idx="4">
                  <c:v>10046</c:v>
                </c:pt>
                <c:pt idx="5">
                  <c:v>8771</c:v>
                </c:pt>
                <c:pt idx="6">
                  <c:v>7147</c:v>
                </c:pt>
                <c:pt idx="7">
                  <c:v>7562</c:v>
                </c:pt>
                <c:pt idx="8">
                  <c:v>6675</c:v>
                </c:pt>
                <c:pt idx="9">
                  <c:v>7477</c:v>
                </c:pt>
                <c:pt idx="10">
                  <c:v>7255</c:v>
                </c:pt>
                <c:pt idx="11">
                  <c:v>7414</c:v>
                </c:pt>
                <c:pt idx="12">
                  <c:v>7684</c:v>
                </c:pt>
                <c:pt idx="13">
                  <c:v>5575</c:v>
                </c:pt>
                <c:pt idx="14">
                  <c:v>5140</c:v>
                </c:pt>
                <c:pt idx="15">
                  <c:v>5025</c:v>
                </c:pt>
                <c:pt idx="16">
                  <c:v>5033</c:v>
                </c:pt>
                <c:pt idx="17">
                  <c:v>5967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14B-44A6-9058-0B811AAA495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72097040"/>
        <c:axId val="672092000"/>
      </c:barChart>
      <c:catAx>
        <c:axId val="67209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72092000"/>
        <c:crosses val="autoZero"/>
        <c:auto val="1"/>
        <c:lblAlgn val="ctr"/>
        <c:lblOffset val="100"/>
        <c:noMultiLvlLbl val="0"/>
      </c:catAx>
      <c:valAx>
        <c:axId val="6720920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游ゴシック" panose="020B0400000000000000" pitchFamily="50" charset="-128"/>
                    <a:cs typeface="+mn-cs"/>
                  </a:defRPr>
                </a:pPr>
                <a:r>
                  <a:rPr lang="ja-JP"/>
                  <a:t>新登録潜在性結核感染症要治療者数</a:t>
                </a:r>
                <a:r>
                  <a:rPr lang="en-US"/>
                  <a:t>(</a:t>
                </a:r>
                <a:r>
                  <a:rPr lang="ja-JP"/>
                  <a:t>人</a:t>
                </a:r>
                <a:r>
                  <a:rPr lang="en-US"/>
                  <a:t>)</a:t>
                </a:r>
                <a:endParaRPr lang="ja-JP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游ゴシック" panose="020B0400000000000000" pitchFamily="50" charset="-128"/>
                  <a:cs typeface="+mn-cs"/>
                </a:defRPr>
              </a:pPr>
              <a:endParaRPr lang="ja-JP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672097040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ea typeface="游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r>
              <a:rPr lang="en-US"/>
              <a:t>2023</a:t>
            </a:r>
            <a:r>
              <a:rPr lang="ja-JP"/>
              <a:t>年新登録結核患者の</a:t>
            </a:r>
            <a:r>
              <a:rPr lang="en-US"/>
              <a:t>2024</a:t>
            </a:r>
            <a:r>
              <a:rPr lang="ja-JP"/>
              <a:t>年末時治療成績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'fig1-5'!$R$3</c:f>
              <c:strCache>
                <c:ptCount val="1"/>
                <c:pt idx="0">
                  <c:v>治癒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'fig1-5'!$S$3:$AB$3</c:f>
              <c:numCache>
                <c:formatCode>0.0_);[Red]\(0.0\)</c:formatCode>
                <c:ptCount val="10"/>
                <c:pt idx="0">
                  <c:v>19.918699186991869</c:v>
                </c:pt>
                <c:pt idx="1">
                  <c:v>21.09375</c:v>
                </c:pt>
                <c:pt idx="2">
                  <c:v>22.870813397129186</c:v>
                </c:pt>
                <c:pt idx="3">
                  <c:v>21.996303142329023</c:v>
                </c:pt>
                <c:pt idx="4">
                  <c:v>25.925925925925924</c:v>
                </c:pt>
                <c:pt idx="5">
                  <c:v>27.763157894736839</c:v>
                </c:pt>
                <c:pt idx="6">
                  <c:v>25.840092699884128</c:v>
                </c:pt>
                <c:pt idx="7">
                  <c:v>21.74137042761463</c:v>
                </c:pt>
                <c:pt idx="8">
                  <c:v>16.414835164835164</c:v>
                </c:pt>
                <c:pt idx="9">
                  <c:v>11.631205673758865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DA-4E1E-9A7D-FF7D50E4B3F5}"/>
            </c:ext>
          </c:extLst>
        </c:ser>
        <c:ser>
          <c:idx val="1"/>
          <c:order val="1"/>
          <c:tx>
            <c:strRef>
              <c:f>'fig1-5'!$R$4</c:f>
              <c:strCache>
                <c:ptCount val="1"/>
                <c:pt idx="0">
                  <c:v>完了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'fig1-5'!$S$4:$AB$4</c:f>
              <c:numCache>
                <c:formatCode>0.0_);[Red]\(0.0\)</c:formatCode>
                <c:ptCount val="10"/>
                <c:pt idx="0">
                  <c:v>47.402339877057308</c:v>
                </c:pt>
                <c:pt idx="1">
                  <c:v>62.5</c:v>
                </c:pt>
                <c:pt idx="2">
                  <c:v>61.722488038277511</c:v>
                </c:pt>
                <c:pt idx="3">
                  <c:v>68.207024029574853</c:v>
                </c:pt>
                <c:pt idx="4">
                  <c:v>62.345679012345677</c:v>
                </c:pt>
                <c:pt idx="5">
                  <c:v>59.342105263157897</c:v>
                </c:pt>
                <c:pt idx="6">
                  <c:v>55.388180764774042</c:v>
                </c:pt>
                <c:pt idx="7">
                  <c:v>48.789283874291598</c:v>
                </c:pt>
                <c:pt idx="8">
                  <c:v>39.42307692307692</c:v>
                </c:pt>
                <c:pt idx="9">
                  <c:v>25.531914893617021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DA-4E1E-9A7D-FF7D50E4B3F5}"/>
            </c:ext>
          </c:extLst>
        </c:ser>
        <c:ser>
          <c:idx val="2"/>
          <c:order val="2"/>
          <c:tx>
            <c:strRef>
              <c:f>'fig1-5'!$R$5</c:f>
              <c:strCache>
                <c:ptCount val="1"/>
                <c:pt idx="0">
                  <c:v>死亡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'fig1-5'!$S$5:$AB$5</c:f>
              <c:numCache>
                <c:formatCode>0.0_);[Red]\(0.0\)</c:formatCode>
                <c:ptCount val="10"/>
                <c:pt idx="0">
                  <c:v>25.114019432877257</c:v>
                </c:pt>
                <c:pt idx="1">
                  <c:v>0.78125</c:v>
                </c:pt>
                <c:pt idx="2">
                  <c:v>0.76555023923444976</c:v>
                </c:pt>
                <c:pt idx="3">
                  <c:v>0.18484288354898337</c:v>
                </c:pt>
                <c:pt idx="4">
                  <c:v>2.263374485596708</c:v>
                </c:pt>
                <c:pt idx="5">
                  <c:v>5.6578947368421053</c:v>
                </c:pt>
                <c:pt idx="6">
                  <c:v>11.471610660486673</c:v>
                </c:pt>
                <c:pt idx="7">
                  <c:v>23.338485316846985</c:v>
                </c:pt>
                <c:pt idx="8">
                  <c:v>38.118131868131869</c:v>
                </c:pt>
                <c:pt idx="9">
                  <c:v>57.234042553191486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DA-4E1E-9A7D-FF7D50E4B3F5}"/>
            </c:ext>
          </c:extLst>
        </c:ser>
        <c:ser>
          <c:idx val="3"/>
          <c:order val="3"/>
          <c:tx>
            <c:strRef>
              <c:f>'fig1-5'!$R$6</c:f>
              <c:strCache>
                <c:ptCount val="1"/>
                <c:pt idx="0">
                  <c:v>失敗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'fig1-5'!$S$6:$AB$6</c:f>
              <c:numCache>
                <c:formatCode>0.0_);[Red]\(0.0\)</c:formatCode>
                <c:ptCount val="10"/>
                <c:pt idx="0">
                  <c:v>3.9658933174697604E-2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0.13157894736842105</c:v>
                </c:pt>
                <c:pt idx="6">
                  <c:v>0</c:v>
                </c:pt>
                <c:pt idx="7">
                  <c:v>0</c:v>
                </c:pt>
                <c:pt idx="8">
                  <c:v>6.8681318681318687E-2</c:v>
                </c:pt>
                <c:pt idx="9">
                  <c:v>7.0921985815602842E-2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9DA-4E1E-9A7D-FF7D50E4B3F5}"/>
            </c:ext>
          </c:extLst>
        </c:ser>
        <c:ser>
          <c:idx val="4"/>
          <c:order val="4"/>
          <c:tx>
            <c:strRef>
              <c:f>'fig1-5'!$R$7</c:f>
              <c:strCache>
                <c:ptCount val="1"/>
                <c:pt idx="0">
                  <c:v>脱落・中断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'fig1-5'!$S$7:$AB$7</c:f>
              <c:numCache>
                <c:formatCode>0.0_);[Red]\(0.0\)</c:formatCode>
                <c:ptCount val="10"/>
                <c:pt idx="0">
                  <c:v>1.8044814594487411</c:v>
                </c:pt>
                <c:pt idx="1">
                  <c:v>1.5625</c:v>
                </c:pt>
                <c:pt idx="2">
                  <c:v>1.5311004784688995</c:v>
                </c:pt>
                <c:pt idx="3">
                  <c:v>0.92421441774491686</c:v>
                </c:pt>
                <c:pt idx="4">
                  <c:v>1.8518518518518516</c:v>
                </c:pt>
                <c:pt idx="5">
                  <c:v>2.236842105263158</c:v>
                </c:pt>
                <c:pt idx="6">
                  <c:v>1.3904982618771726</c:v>
                </c:pt>
                <c:pt idx="7">
                  <c:v>1.90623390005152</c:v>
                </c:pt>
                <c:pt idx="8">
                  <c:v>1.9917582417582416</c:v>
                </c:pt>
                <c:pt idx="9">
                  <c:v>1.8439716312056738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E9DA-4E1E-9A7D-FF7D50E4B3F5}"/>
            </c:ext>
          </c:extLst>
        </c:ser>
        <c:ser>
          <c:idx val="5"/>
          <c:order val="5"/>
          <c:tx>
            <c:strRef>
              <c:f>'fig1-5'!$R$8</c:f>
              <c:strCache>
                <c:ptCount val="1"/>
                <c:pt idx="0">
                  <c:v>転出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'fig1-5'!$S$8:$AB$8</c:f>
              <c:numCache>
                <c:formatCode>0.0_);[Red]\(0.0\)</c:formatCode>
                <c:ptCount val="10"/>
                <c:pt idx="0">
                  <c:v>1.9135435256791591</c:v>
                </c:pt>
                <c:pt idx="1">
                  <c:v>7.03125</c:v>
                </c:pt>
                <c:pt idx="2">
                  <c:v>8.0382775119617218</c:v>
                </c:pt>
                <c:pt idx="3">
                  <c:v>6.2846580406654349</c:v>
                </c:pt>
                <c:pt idx="4">
                  <c:v>2.263374485596708</c:v>
                </c:pt>
                <c:pt idx="5">
                  <c:v>1.0526315789473684</c:v>
                </c:pt>
                <c:pt idx="6">
                  <c:v>1.3904982618771726</c:v>
                </c:pt>
                <c:pt idx="7">
                  <c:v>0.46367851622874806</c:v>
                </c:pt>
                <c:pt idx="8">
                  <c:v>0.4464285714285714</c:v>
                </c:pt>
                <c:pt idx="9">
                  <c:v>0.92198581560283688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9DA-4E1E-9A7D-FF7D50E4B3F5}"/>
            </c:ext>
          </c:extLst>
        </c:ser>
        <c:ser>
          <c:idx val="6"/>
          <c:order val="6"/>
          <c:tx>
            <c:strRef>
              <c:f>'fig1-5'!$R$9</c:f>
              <c:strCache>
                <c:ptCount val="1"/>
                <c:pt idx="0">
                  <c:v>治療中</c:v>
                </c:pt>
              </c:strCache>
            </c:strRef>
          </c:tx>
          <c:spPr>
            <a:solidFill>
              <a:schemeClr val="accent2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'fig1-5'!$S$9:$AB$9</c:f>
              <c:numCache>
                <c:formatCode>0.0_);[Red]\(0.0\)</c:formatCode>
                <c:ptCount val="10"/>
                <c:pt idx="0">
                  <c:v>3.6486218520721794</c:v>
                </c:pt>
                <c:pt idx="1">
                  <c:v>7.03125</c:v>
                </c:pt>
                <c:pt idx="2">
                  <c:v>4.5933014354066986</c:v>
                </c:pt>
                <c:pt idx="3">
                  <c:v>2.033271719038817</c:v>
                </c:pt>
                <c:pt idx="4">
                  <c:v>5.1440329218106999</c:v>
                </c:pt>
                <c:pt idx="5">
                  <c:v>3.8157894736842106</c:v>
                </c:pt>
                <c:pt idx="6">
                  <c:v>4.1714947856315181</c:v>
                </c:pt>
                <c:pt idx="7">
                  <c:v>3.7094281298299845</c:v>
                </c:pt>
                <c:pt idx="8">
                  <c:v>3.3997252747252746</c:v>
                </c:pt>
                <c:pt idx="9">
                  <c:v>2.7659574468085104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E9DA-4E1E-9A7D-FF7D50E4B3F5}"/>
            </c:ext>
          </c:extLst>
        </c:ser>
        <c:ser>
          <c:idx val="7"/>
          <c:order val="7"/>
          <c:tx>
            <c:strRef>
              <c:f>'fig1-5'!$R$10</c:f>
              <c:strCache>
                <c:ptCount val="1"/>
                <c:pt idx="0">
                  <c:v>不明</c:v>
                </c:pt>
              </c:strCache>
            </c:strRef>
          </c:tx>
          <c:spPr>
            <a:solidFill>
              <a:schemeClr val="accent4">
                <a:lumMod val="80000"/>
                <a:lumOff val="20000"/>
              </a:schemeClr>
            </a:solidFill>
            <a:ln>
              <a:noFill/>
            </a:ln>
            <a:effectLst/>
          </c:spPr>
          <c:invertIfNegative val="0"/>
          <c:cat>
            <c:strRef>
              <c:f>'fig1-5'!$S$2:$AB$2</c:f>
              <c:strCache>
                <c:ptCount val="10"/>
                <c:pt idx="0">
                  <c:v>全年齢
</c:v>
                </c:pt>
                <c:pt idx="1">
                  <c:v>0-19歳
</c:v>
                </c:pt>
                <c:pt idx="2">
                  <c:v>20-29歳
</c:v>
                </c:pt>
                <c:pt idx="3">
                  <c:v>30-39歳
</c:v>
                </c:pt>
                <c:pt idx="4">
                  <c:v>40-49歳
</c:v>
                </c:pt>
                <c:pt idx="5">
                  <c:v>50-59歳
</c:v>
                </c:pt>
                <c:pt idx="6">
                  <c:v>60-69歳
</c:v>
                </c:pt>
                <c:pt idx="7">
                  <c:v>70-79歳
</c:v>
                </c:pt>
                <c:pt idx="8">
                  <c:v>80-89歳
</c:v>
                </c:pt>
                <c:pt idx="9">
                  <c:v>90歳以上
</c:v>
                </c:pt>
              </c:strCache>
            </c:strRef>
          </c:cat>
          <c:val>
            <c:numRef>
              <c:f>'fig1-5'!$S$10:$AB$10</c:f>
              <c:numCache>
                <c:formatCode>0.0_);[Red]\(0.0\)</c:formatCode>
                <c:ptCount val="10"/>
                <c:pt idx="0">
                  <c:v>0.15863573269879042</c:v>
                </c:pt>
                <c:pt idx="1">
                  <c:v>0</c:v>
                </c:pt>
                <c:pt idx="2">
                  <c:v>0.4784688995215311</c:v>
                </c:pt>
                <c:pt idx="3">
                  <c:v>0.36968576709796674</c:v>
                </c:pt>
                <c:pt idx="4">
                  <c:v>0.20576131687242799</c:v>
                </c:pt>
                <c:pt idx="5">
                  <c:v>0</c:v>
                </c:pt>
                <c:pt idx="6">
                  <c:v>0.34762456546929316</c:v>
                </c:pt>
                <c:pt idx="7">
                  <c:v>5.1519835136527567E-2</c:v>
                </c:pt>
                <c:pt idx="8">
                  <c:v>0.13736263736263737</c:v>
                </c:pt>
                <c:pt idx="9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9DA-4E1E-9A7D-FF7D50E4B3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47295104"/>
        <c:axId val="1047305504"/>
      </c:barChart>
      <c:catAx>
        <c:axId val="1047295104"/>
        <c:scaling>
          <c:orientation val="maxMin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047305504"/>
        <c:crosses val="autoZero"/>
        <c:auto val="1"/>
        <c:lblAlgn val="ctr"/>
        <c:lblOffset val="100"/>
        <c:noMultiLvlLbl val="0"/>
      </c:catAx>
      <c:valAx>
        <c:axId val="104730550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cs typeface="+mn-cs"/>
              </a:defRPr>
            </a:pPr>
            <a:endParaRPr lang="ja-JP"/>
          </a:p>
        </c:txPr>
        <c:crossAx val="1047295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baseline="0">
          <a:latin typeface="游ゴシック" panose="020B0400000000000000" pitchFamily="50" charset="-128"/>
          <a:ea typeface="游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86E0E1E-BC5E-0C23-1AD5-422DE061CF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ADDEC9B-D7B4-6E30-422E-C1F6160494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F22F89B-416E-C36D-9CA1-307D89C5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CC3D1B5-4617-17EA-1297-32593AE37C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1ACB18-0D62-EBA2-93D9-062A19F18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951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8A8C173-D15E-1A1B-B294-B1D026BC7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3AF5BCC-1352-4465-F785-990CA8BCDD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B1E00F4-CE37-0EB5-DC0E-785CB46F2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16CD1F-4AB3-09E8-D5A9-A6CEEAF34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50D9B06-1259-663E-C972-5F8889474C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8171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BCB947E-DE04-99AE-2B22-442656CEF4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1C870B94-A4CA-1CCC-1987-D056F9F56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07561E-8BC3-963B-94B6-0DD7AD51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51D6D5-4541-D389-E7F7-5666A8A3D6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941514-10AF-BD6A-1594-E35490EB3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256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F04101-0294-7C9F-1996-2BBF55097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A8E533-07E9-61F4-EFC7-07E36A8CE7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8FB0F68-4647-7B76-4EF1-A73CD13D1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8D7021-AFB4-5A43-341E-4AC062807B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EF7DE5-5E7B-EA96-08EA-48306D79D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13074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23BE74-A590-ED7D-CA4C-228A3CC3C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2A512FE-FE6A-43E6-CF5F-3B4D90A80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09A1776-45BC-08E5-0292-19762AAC3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EEC91E-CD70-C453-CB20-14D08F35E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9EB06-5506-B806-E3CC-0C1661EC3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1369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94978B-A69A-E9F0-12E2-9557C9AAD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0583DEB-E40E-625D-CF54-3BAC02A23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5DB282E-974F-0EAB-5C96-5E51DFCD2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48F0BC4-4C48-0B9C-CFC1-B41398901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8E92058-1F5B-A87C-B656-05930CCDD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CC52F3E-A5CC-43EF-E694-029081B4B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264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3100AE-9BAE-000B-2465-F8A83D2C97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4FDC595-B1C3-DECB-FB8F-0D12571320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F00C4FA-612B-A3DA-B692-D8B62E64F5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310A41F-EB0E-ECFE-82D7-DCE2FBAFA8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A696D24-A921-D4B1-F5EA-9661114FB8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3AAAE41-C5FB-6719-110A-75F09C1EC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0B2B419-DA5D-24A0-F5EC-C896C516D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5709458A-E962-41BF-0534-12F56325D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2168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99555A-BE72-8F2C-BB70-6340C1306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ADC449B-9422-C78F-13EA-70DF87AF6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FE8D08C8-CA2B-449E-EBD7-291AA6C44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C668162-094D-338E-E9A6-E8844E1CF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7334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00A575F-3E5A-49FC-82BF-F258921E9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6E76B7D-CC73-98DD-338B-E5212BCFC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272D02-4B71-EE88-928E-4057D6430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129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BD7CA7E-4F0B-D0D1-2933-8679137D7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1EF2B52-6EB4-9513-6995-9043F99FE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140CF74-2867-0CE2-A586-7A64120DA4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8ADD03A-0120-EA8D-1278-59273466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4DA42D-E1A9-0019-08CB-32D9F7554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84C7F6E-8547-03BE-3A10-EF966C596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459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122F88-FA01-C043-9E7B-739EDBFC8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8D3C207-434B-8190-7958-AA35B8D35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56DBC43-0A79-C988-30CA-D5E5D08640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86CD7AD-EF92-EBCB-1B60-DD188C1CC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63E602-3ECF-9836-6CE5-E43264041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65A640B-56A3-59DC-1C04-1BCED64B98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078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DC3555B-67B0-CDF8-3D9E-5B85099AF3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6456788-F382-CA99-9531-DAF1280E23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25A785-DE7D-EF89-E87C-6EC09B07A6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C8B87-CF5E-442F-8EE7-405D9AA1D5DC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130C11-B343-6336-2D62-876207C64D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CF394D-75BF-2284-C7FD-318E288A0F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BBCBA2-18CB-40E0-849A-A298F75791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889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364550"/>
              </p:ext>
            </p:extLst>
          </p:nvPr>
        </p:nvGraphicFramePr>
        <p:xfrm>
          <a:off x="1292772" y="399393"/>
          <a:ext cx="9154511" cy="62116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4949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2526724"/>
              </p:ext>
            </p:extLst>
          </p:nvPr>
        </p:nvGraphicFramePr>
        <p:xfrm>
          <a:off x="2718189" y="322728"/>
          <a:ext cx="6755621" cy="51426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BC2F34A-7AF5-6A0A-CAB8-A1F5DFAAAA9E}"/>
              </a:ext>
            </a:extLst>
          </p:cNvPr>
          <p:cNvSpPr txBox="1"/>
          <p:nvPr/>
        </p:nvSpPr>
        <p:spPr>
          <a:xfrm>
            <a:off x="2066548" y="5990896"/>
            <a:ext cx="86960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1200" kern="100" dirty="0">
                <a:effectLst/>
                <a:latin typeface="游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*2023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年までは培養陽性。</a:t>
            </a:r>
            <a:r>
              <a:rPr lang="en-US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2024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年は新登録肺結核患者のうち治療歴なし、または治療歴不明では、結核菌培養検査またはその他の結核菌検査での結果陽性を、治療歴ありでは、結核菌培養検査での結果陽性をさす。</a:t>
            </a:r>
            <a:endParaRPr lang="ja-JP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795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B0F1D243-3073-D1FC-23C2-DF35C7A1D3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8599" y="284928"/>
            <a:ext cx="7007346" cy="551664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F3CB8CE-0137-E603-DBB7-1DCD529EC026}"/>
              </a:ext>
            </a:extLst>
          </p:cNvPr>
          <p:cNvSpPr txBox="1"/>
          <p:nvPr/>
        </p:nvSpPr>
        <p:spPr>
          <a:xfrm>
            <a:off x="2056038" y="6111407"/>
            <a:ext cx="869604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altLang="ja-JP" sz="1200" kern="100" dirty="0">
                <a:effectLst/>
                <a:latin typeface="游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*2023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年までは培養陽性。</a:t>
            </a:r>
            <a:r>
              <a:rPr lang="en-US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2024</a:t>
            </a:r>
            <a:r>
              <a:rPr lang="ja-JP" altLang="ja-JP" sz="1200" kern="100" dirty="0">
                <a:effectLst/>
                <a:latin typeface="游明朝" panose="02020400000000000000" pitchFamily="18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年は新登録肺結核患者のうち治療歴なし、または治療歴不明では、結核菌培養検査またはその他の結核菌検査での結果陽性を、治療歴ありでは、結核菌培養検査での結果陽性をさす。</a:t>
            </a:r>
            <a:endParaRPr lang="ja-JP" altLang="ja-JP" sz="120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742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C1CE092-2A0D-4918-F7D0-0B66390E2D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179511"/>
              </p:ext>
            </p:extLst>
          </p:nvPr>
        </p:nvGraphicFramePr>
        <p:xfrm>
          <a:off x="2410891" y="535945"/>
          <a:ext cx="7437302" cy="5959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2244624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D755720-598F-4965-A5F0-B850606FD78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56543891"/>
              </p:ext>
            </p:extLst>
          </p:nvPr>
        </p:nvGraphicFramePr>
        <p:xfrm>
          <a:off x="1844400" y="520700"/>
          <a:ext cx="8734425" cy="581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65197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31609BB-55D7-4861-8587-8DA17ABAFD9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11246384"/>
              </p:ext>
            </p:extLst>
          </p:nvPr>
        </p:nvGraphicFramePr>
        <p:xfrm>
          <a:off x="2106211" y="1761065"/>
          <a:ext cx="8278010" cy="34520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302741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6EAFC08-53E5-FE14-7E43-DF73EB636A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52149046"/>
              </p:ext>
            </p:extLst>
          </p:nvPr>
        </p:nvGraphicFramePr>
        <p:xfrm>
          <a:off x="1643307" y="527734"/>
          <a:ext cx="9045713" cy="59466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72155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8A5E9A18-F3AB-4CB2-B1D7-6ACF7ABA0D9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2416590"/>
              </p:ext>
            </p:extLst>
          </p:nvPr>
        </p:nvGraphicFramePr>
        <p:xfrm>
          <a:off x="977462" y="252248"/>
          <a:ext cx="10047889" cy="63797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84229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00000000-0008-0000-06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7260777"/>
              </p:ext>
            </p:extLst>
          </p:nvPr>
        </p:nvGraphicFramePr>
        <p:xfrm>
          <a:off x="1177159" y="252248"/>
          <a:ext cx="9753600" cy="63692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694428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327F526-BC1D-3A49-EBD5-B5D7FD6D84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628226"/>
              </p:ext>
            </p:extLst>
          </p:nvPr>
        </p:nvGraphicFramePr>
        <p:xfrm>
          <a:off x="1240220" y="304801"/>
          <a:ext cx="9417269" cy="604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04663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ED749A39-9F47-9893-CDCA-32F89AF24D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2254" y="178018"/>
            <a:ext cx="4586836" cy="64433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51306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4C2DFD3D-49E0-4A2A-D082-942FAEC390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71808" y="135660"/>
            <a:ext cx="4684220" cy="650617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431203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26A6731B-3CFB-4286-5396-D4F6F4FD0E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4281587"/>
              </p:ext>
            </p:extLst>
          </p:nvPr>
        </p:nvGraphicFramePr>
        <p:xfrm>
          <a:off x="1345774" y="382895"/>
          <a:ext cx="8723136" cy="60922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20245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>
            <a:extLst>
              <a:ext uri="{FF2B5EF4-FFF2-40B4-BE49-F238E27FC236}">
                <a16:creationId xmlns:a16="http://schemas.microsoft.com/office/drawing/2014/main" id="{3849E031-AB2D-F374-28B3-9630B31120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3110" y="391346"/>
            <a:ext cx="7128751" cy="623884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84307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グラフ 2">
            <a:extLst>
              <a:ext uri="{FF2B5EF4-FFF2-40B4-BE49-F238E27FC236}">
                <a16:creationId xmlns:a16="http://schemas.microsoft.com/office/drawing/2014/main" id="{0A9C75FE-7C75-AD85-5B91-B0EB3A18ECE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6295520"/>
              </p:ext>
            </p:extLst>
          </p:nvPr>
        </p:nvGraphicFramePr>
        <p:xfrm>
          <a:off x="1936118" y="283779"/>
          <a:ext cx="8742391" cy="6201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216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348</Words>
  <Application>Microsoft Office PowerPoint</Application>
  <PresentationFormat>ワイド画面</PresentationFormat>
  <Paragraphs>23</Paragraphs>
  <Slides>15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0" baseType="lpstr">
      <vt:lpstr>游ゴシック</vt:lpstr>
      <vt:lpstr>游ゴシック Light</vt:lpstr>
      <vt:lpstr>游明朝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Kazuhiro Uchimura</dc:creator>
  <cp:lastModifiedBy>Kazuhiro Uchimura</cp:lastModifiedBy>
  <cp:revision>1</cp:revision>
  <dcterms:created xsi:type="dcterms:W3CDTF">2025-09-01T08:03:25Z</dcterms:created>
  <dcterms:modified xsi:type="dcterms:W3CDTF">2025-09-01T08:15:38Z</dcterms:modified>
</cp:coreProperties>
</file>